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4"/>
  </p:notesMasterIdLst>
  <p:sldIdLst>
    <p:sldId id="257" r:id="rId2"/>
    <p:sldId id="258" r:id="rId3"/>
    <p:sldId id="301" r:id="rId4"/>
    <p:sldId id="259" r:id="rId5"/>
    <p:sldId id="261" r:id="rId6"/>
    <p:sldId id="302" r:id="rId7"/>
    <p:sldId id="299" r:id="rId8"/>
    <p:sldId id="320" r:id="rId9"/>
    <p:sldId id="300" r:id="rId10"/>
    <p:sldId id="316" r:id="rId11"/>
    <p:sldId id="318" r:id="rId12"/>
    <p:sldId id="319" r:id="rId13"/>
    <p:sldId id="336" r:id="rId14"/>
    <p:sldId id="304" r:id="rId15"/>
    <p:sldId id="323" r:id="rId16"/>
    <p:sldId id="321" r:id="rId17"/>
    <p:sldId id="324" r:id="rId18"/>
    <p:sldId id="325" r:id="rId19"/>
    <p:sldId id="331" r:id="rId20"/>
    <p:sldId id="328" r:id="rId21"/>
    <p:sldId id="327" r:id="rId22"/>
    <p:sldId id="276" r:id="rId23"/>
    <p:sldId id="282" r:id="rId24"/>
    <p:sldId id="283" r:id="rId25"/>
    <p:sldId id="289" r:id="rId26"/>
    <p:sldId id="290" r:id="rId27"/>
    <p:sldId id="333" r:id="rId28"/>
    <p:sldId id="334" r:id="rId29"/>
    <p:sldId id="335" r:id="rId30"/>
    <p:sldId id="346" r:id="rId31"/>
    <p:sldId id="345" r:id="rId32"/>
    <p:sldId id="344" r:id="rId33"/>
    <p:sldId id="291" r:id="rId34"/>
    <p:sldId id="338" r:id="rId35"/>
    <p:sldId id="337" r:id="rId36"/>
    <p:sldId id="339" r:id="rId37"/>
    <p:sldId id="296" r:id="rId38"/>
    <p:sldId id="297" r:id="rId39"/>
    <p:sldId id="329" r:id="rId40"/>
    <p:sldId id="317" r:id="rId41"/>
    <p:sldId id="294" r:id="rId42"/>
    <p:sldId id="29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5C85F5CF-B9D2-4360-AF08-AD41C6773563}">
          <p14:sldIdLst>
            <p14:sldId id="257"/>
            <p14:sldId id="258"/>
            <p14:sldId id="301"/>
            <p14:sldId id="259"/>
            <p14:sldId id="261"/>
            <p14:sldId id="302"/>
            <p14:sldId id="299"/>
            <p14:sldId id="320"/>
            <p14:sldId id="300"/>
            <p14:sldId id="316"/>
            <p14:sldId id="318"/>
            <p14:sldId id="319"/>
            <p14:sldId id="336"/>
            <p14:sldId id="304"/>
            <p14:sldId id="323"/>
            <p14:sldId id="321"/>
            <p14:sldId id="324"/>
            <p14:sldId id="325"/>
            <p14:sldId id="331"/>
            <p14:sldId id="328"/>
            <p14:sldId id="327"/>
            <p14:sldId id="276"/>
            <p14:sldId id="282"/>
            <p14:sldId id="283"/>
            <p14:sldId id="289"/>
            <p14:sldId id="290"/>
            <p14:sldId id="333"/>
            <p14:sldId id="334"/>
            <p14:sldId id="335"/>
            <p14:sldId id="346"/>
            <p14:sldId id="345"/>
            <p14:sldId id="344"/>
            <p14:sldId id="291"/>
            <p14:sldId id="338"/>
            <p14:sldId id="337"/>
            <p14:sldId id="339"/>
            <p14:sldId id="296"/>
            <p14:sldId id="297"/>
            <p14:sldId id="329"/>
            <p14:sldId id="317"/>
            <p14:sldId id="294"/>
            <p14:sldId id="29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289" autoAdjust="0"/>
    <p:restoredTop sz="94662" autoAdjust="0"/>
  </p:normalViewPr>
  <p:slideViewPr>
    <p:cSldViewPr>
      <p:cViewPr>
        <p:scale>
          <a:sx n="100" d="100"/>
          <a:sy n="100" d="100"/>
        </p:scale>
        <p:origin x="-1944" y="-312"/>
      </p:cViewPr>
      <p:guideLst>
        <p:guide orient="horz" pos="2160"/>
        <p:guide pos="2880"/>
      </p:guideLst>
    </p:cSldViewPr>
  </p:slideViewPr>
  <p:outlineViewPr>
    <p:cViewPr>
      <p:scale>
        <a:sx n="33" d="100"/>
        <a:sy n="33" d="100"/>
      </p:scale>
      <p:origin x="0" y="91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9F1425-93C3-445C-BD34-E256EA84787C}" type="datetimeFigureOut">
              <a:rPr lang="en-US" smtClean="0"/>
              <a:pPr/>
              <a:t>12/12/2020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B37C54-5CFA-44B2-B5F5-6CA874A60E1A}" type="slidenum">
              <a:rPr lang="en-US" smtClean="0"/>
              <a:pPr/>
              <a:t>‹#›</a:t>
            </a:fld>
            <a:endParaRPr lang="en-US" dirty="0"/>
          </a:p>
        </p:txBody>
      </p:sp>
    </p:spTree>
    <p:extLst>
      <p:ext uri="{BB962C8B-B14F-4D97-AF65-F5344CB8AC3E}">
        <p14:creationId xmlns:p14="http://schemas.microsoft.com/office/powerpoint/2010/main" xmlns="" val="3199810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CF16D2-E239-4D57-96C8-19F01EAA38F0}" type="slidenum">
              <a:rPr lang="en-US" smtClean="0"/>
              <a:pPr/>
              <a:t>1</a:t>
            </a:fld>
            <a:endParaRPr lang="en-US" dirty="0"/>
          </a:p>
        </p:txBody>
      </p:sp>
      <p:sp>
        <p:nvSpPr>
          <p:cNvPr id="5" name="Header Placeholder 4"/>
          <p:cNvSpPr>
            <a:spLocks noGrp="1"/>
          </p:cNvSpPr>
          <p:nvPr>
            <p:ph type="hdr" sz="quarter" idx="11"/>
          </p:nvPr>
        </p:nvSpPr>
        <p:spPr/>
        <p:txBody>
          <a:bodyPr/>
          <a:lstStyle/>
          <a:p>
            <a:r>
              <a:rPr lang="en-US" dirty="0" smtClean="0"/>
              <a:t>Inderprastha Engineering College, Ghaziabad, UP</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BD0FFB9D-EA6B-47EA-9261-095E5C3CDA6C}" type="datetime1">
              <a:rPr lang="en-US" smtClean="0"/>
              <a:pPr/>
              <a:t>12/12/2020</a:t>
            </a:fld>
            <a:endParaRPr lang="en-US" dirty="0"/>
          </a:p>
        </p:txBody>
      </p:sp>
      <p:sp>
        <p:nvSpPr>
          <p:cNvPr id="19" name="Footer Placeholder 18"/>
          <p:cNvSpPr>
            <a:spLocks noGrp="1"/>
          </p:cNvSpPr>
          <p:nvPr>
            <p:ph type="ftr" sz="quarter" idx="11"/>
          </p:nvPr>
        </p:nvSpPr>
        <p:spPr/>
        <p:txBody>
          <a:bodyPr/>
          <a:lstStyle/>
          <a:p>
            <a:r>
              <a:rPr lang="en-US" dirty="0" smtClean="0"/>
              <a:t>Inderprastha Engineering College, Ghaziabad, UP</a:t>
            </a:r>
            <a:endParaRPr lang="en-US" dirty="0"/>
          </a:p>
        </p:txBody>
      </p:sp>
      <p:sp>
        <p:nvSpPr>
          <p:cNvPr id="27" name="Slide Number Placeholder 26"/>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DC1AAB5-6B2E-43D1-ABA8-A098F9856584}" type="datetime1">
              <a:rPr lang="en-US" smtClean="0"/>
              <a:pPr/>
              <a:t>12/12/2020</a:t>
            </a:fld>
            <a:endParaRPr lang="en-US" dirty="0"/>
          </a:p>
        </p:txBody>
      </p:sp>
      <p:sp>
        <p:nvSpPr>
          <p:cNvPr id="5" name="Footer Placeholder 4"/>
          <p:cNvSpPr>
            <a:spLocks noGrp="1"/>
          </p:cNvSpPr>
          <p:nvPr>
            <p:ph type="ftr" sz="quarter" idx="11"/>
          </p:nvPr>
        </p:nvSpPr>
        <p:spPr/>
        <p:txBody>
          <a:bodyPr/>
          <a:lstStyle/>
          <a:p>
            <a:r>
              <a:rPr lang="en-US" dirty="0" smtClean="0"/>
              <a:t>Inderprastha Engineering College, Ghaziabad, UP</a:t>
            </a:r>
            <a:endParaRPr lang="en-US" dirty="0"/>
          </a:p>
        </p:txBody>
      </p:sp>
      <p:sp>
        <p:nvSpPr>
          <p:cNvPr id="6" name="Slide Number Placeholder 5"/>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2EC5643-706D-41E3-AD9A-B5422887DB36}" type="datetime1">
              <a:rPr lang="en-US" smtClean="0"/>
              <a:pPr/>
              <a:t>12/12/2020</a:t>
            </a:fld>
            <a:endParaRPr lang="en-US" dirty="0"/>
          </a:p>
        </p:txBody>
      </p:sp>
      <p:sp>
        <p:nvSpPr>
          <p:cNvPr id="5" name="Footer Placeholder 4"/>
          <p:cNvSpPr>
            <a:spLocks noGrp="1"/>
          </p:cNvSpPr>
          <p:nvPr>
            <p:ph type="ftr" sz="quarter" idx="11"/>
          </p:nvPr>
        </p:nvSpPr>
        <p:spPr/>
        <p:txBody>
          <a:bodyPr/>
          <a:lstStyle/>
          <a:p>
            <a:r>
              <a:rPr lang="en-US" dirty="0" smtClean="0"/>
              <a:t>Inderprastha Engineering College, Ghaziabad, UP</a:t>
            </a:r>
            <a:endParaRPr lang="en-US" dirty="0"/>
          </a:p>
        </p:txBody>
      </p:sp>
      <p:sp>
        <p:nvSpPr>
          <p:cNvPr id="6" name="Slide Number Placeholder 5"/>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C5D7372-3D5A-4F9C-83A9-60DE40AD11CD}" type="datetime1">
              <a:rPr lang="en-US" smtClean="0"/>
              <a:pPr/>
              <a:t>12/12/2020</a:t>
            </a:fld>
            <a:endParaRPr lang="en-US" dirty="0"/>
          </a:p>
        </p:txBody>
      </p:sp>
      <p:sp>
        <p:nvSpPr>
          <p:cNvPr id="5" name="Footer Placeholder 4"/>
          <p:cNvSpPr>
            <a:spLocks noGrp="1"/>
          </p:cNvSpPr>
          <p:nvPr>
            <p:ph type="ftr" sz="quarter" idx="11"/>
          </p:nvPr>
        </p:nvSpPr>
        <p:spPr/>
        <p:txBody>
          <a:bodyPr/>
          <a:lstStyle/>
          <a:p>
            <a:r>
              <a:rPr lang="en-US" dirty="0" smtClean="0"/>
              <a:t>Inderprastha Engineering College, Ghaziabad, UP</a:t>
            </a:r>
            <a:endParaRPr lang="en-US" dirty="0"/>
          </a:p>
        </p:txBody>
      </p:sp>
      <p:sp>
        <p:nvSpPr>
          <p:cNvPr id="6" name="Slide Number Placeholder 5"/>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366035D-AD40-409B-A0FB-636C64987475}" type="datetime1">
              <a:rPr lang="en-US" smtClean="0"/>
              <a:pPr/>
              <a:t>12/12/2020</a:t>
            </a:fld>
            <a:endParaRPr lang="en-US" dirty="0"/>
          </a:p>
        </p:txBody>
      </p:sp>
      <p:sp>
        <p:nvSpPr>
          <p:cNvPr id="5" name="Footer Placeholder 4"/>
          <p:cNvSpPr>
            <a:spLocks noGrp="1"/>
          </p:cNvSpPr>
          <p:nvPr>
            <p:ph type="ftr" sz="quarter" idx="11"/>
          </p:nvPr>
        </p:nvSpPr>
        <p:spPr/>
        <p:txBody>
          <a:bodyPr/>
          <a:lstStyle/>
          <a:p>
            <a:r>
              <a:rPr lang="en-US" dirty="0" smtClean="0"/>
              <a:t>Inderprastha Engineering College, Ghaziabad, UP</a:t>
            </a:r>
            <a:endParaRPr lang="en-US" dirty="0"/>
          </a:p>
        </p:txBody>
      </p:sp>
      <p:sp>
        <p:nvSpPr>
          <p:cNvPr id="6" name="Slide Number Placeholder 5"/>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E31AD16-B9BD-44E6-B32E-11DB17F98080}" type="datetime1">
              <a:rPr lang="en-US" smtClean="0"/>
              <a:pPr/>
              <a:t>12/12/2020</a:t>
            </a:fld>
            <a:endParaRPr lang="en-US" dirty="0"/>
          </a:p>
        </p:txBody>
      </p:sp>
      <p:sp>
        <p:nvSpPr>
          <p:cNvPr id="6" name="Footer Placeholder 5"/>
          <p:cNvSpPr>
            <a:spLocks noGrp="1"/>
          </p:cNvSpPr>
          <p:nvPr>
            <p:ph type="ftr" sz="quarter" idx="11"/>
          </p:nvPr>
        </p:nvSpPr>
        <p:spPr/>
        <p:txBody>
          <a:bodyPr/>
          <a:lstStyle/>
          <a:p>
            <a:r>
              <a:rPr lang="en-US" dirty="0" smtClean="0"/>
              <a:t>Inderprastha Engineering College, Ghaziabad, UP</a:t>
            </a:r>
            <a:endParaRPr lang="en-US" dirty="0"/>
          </a:p>
        </p:txBody>
      </p:sp>
      <p:sp>
        <p:nvSpPr>
          <p:cNvPr id="7" name="Slide Number Placeholder 6"/>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6BC9180-5462-4D7C-8D75-095D67DC9FC3}" type="datetime1">
              <a:rPr lang="en-US" smtClean="0"/>
              <a:pPr/>
              <a:t>12/12/2020</a:t>
            </a:fld>
            <a:endParaRPr lang="en-US" dirty="0"/>
          </a:p>
        </p:txBody>
      </p:sp>
      <p:sp>
        <p:nvSpPr>
          <p:cNvPr id="8" name="Footer Placeholder 7"/>
          <p:cNvSpPr>
            <a:spLocks noGrp="1"/>
          </p:cNvSpPr>
          <p:nvPr>
            <p:ph type="ftr" sz="quarter" idx="11"/>
          </p:nvPr>
        </p:nvSpPr>
        <p:spPr/>
        <p:txBody>
          <a:bodyPr/>
          <a:lstStyle/>
          <a:p>
            <a:r>
              <a:rPr lang="en-US" dirty="0" smtClean="0"/>
              <a:t>Inderprastha Engineering College, Ghaziabad, UP</a:t>
            </a:r>
            <a:endParaRPr lang="en-US" dirty="0"/>
          </a:p>
        </p:txBody>
      </p:sp>
      <p:sp>
        <p:nvSpPr>
          <p:cNvPr id="9" name="Slide Number Placeholder 8"/>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3C9C05D-5A0C-4F51-AC08-038DFC2C66D7}" type="datetime1">
              <a:rPr lang="en-US" smtClean="0"/>
              <a:pPr/>
              <a:t>12/12/2020</a:t>
            </a:fld>
            <a:endParaRPr lang="en-US"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5" name="Slide Number Placeholder 4"/>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BFBB08-E16B-4174-BB1F-94BE3ACFDE32}" type="datetime1">
              <a:rPr lang="en-US" smtClean="0"/>
              <a:pPr/>
              <a:t>12/12/2020</a:t>
            </a:fld>
            <a:endParaRPr lang="en-US" dirty="0"/>
          </a:p>
        </p:txBody>
      </p:sp>
      <p:sp>
        <p:nvSpPr>
          <p:cNvPr id="3" name="Footer Placeholder 2"/>
          <p:cNvSpPr>
            <a:spLocks noGrp="1"/>
          </p:cNvSpPr>
          <p:nvPr>
            <p:ph type="ftr" sz="quarter" idx="11"/>
          </p:nvPr>
        </p:nvSpPr>
        <p:spPr/>
        <p:txBody>
          <a:bodyPr/>
          <a:lstStyle/>
          <a:p>
            <a:r>
              <a:rPr lang="en-US" dirty="0" smtClean="0"/>
              <a:t>Inderprastha Engineering College, Ghaziabad, UP</a:t>
            </a:r>
            <a:endParaRPr lang="en-US" dirty="0"/>
          </a:p>
        </p:txBody>
      </p:sp>
      <p:sp>
        <p:nvSpPr>
          <p:cNvPr id="4" name="Slide Number Placeholder 3"/>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9E63D7A-109B-48CD-97A9-441ABF29BF42}" type="datetime1">
              <a:rPr lang="en-US" smtClean="0"/>
              <a:pPr/>
              <a:t>12/12/2020</a:t>
            </a:fld>
            <a:endParaRPr lang="en-US" dirty="0"/>
          </a:p>
        </p:txBody>
      </p:sp>
      <p:sp>
        <p:nvSpPr>
          <p:cNvPr id="6" name="Footer Placeholder 5"/>
          <p:cNvSpPr>
            <a:spLocks noGrp="1"/>
          </p:cNvSpPr>
          <p:nvPr>
            <p:ph type="ftr" sz="quarter" idx="11"/>
          </p:nvPr>
        </p:nvSpPr>
        <p:spPr/>
        <p:txBody>
          <a:bodyPr/>
          <a:lstStyle/>
          <a:p>
            <a:r>
              <a:rPr lang="en-US" dirty="0" smtClean="0"/>
              <a:t>Inderprastha Engineering College, Ghaziabad, UP</a:t>
            </a:r>
            <a:endParaRPr lang="en-US" dirty="0"/>
          </a:p>
        </p:txBody>
      </p:sp>
      <p:sp>
        <p:nvSpPr>
          <p:cNvPr id="7" name="Slide Number Placeholder 6"/>
          <p:cNvSpPr>
            <a:spLocks noGrp="1"/>
          </p:cNvSpPr>
          <p:nvPr>
            <p:ph type="sldNum" sz="quarter" idx="12"/>
          </p:nvPr>
        </p:nvSpPr>
        <p:spPr/>
        <p:txBody>
          <a:bodyPr/>
          <a:lstStyle/>
          <a:p>
            <a:fld id="{7BB9158C-1B04-495D-A6D6-ADE3A79CF96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7C6B256-D855-4F37-BE98-3C157433A49B}" type="datetime1">
              <a:rPr lang="en-US" smtClean="0"/>
              <a:pPr/>
              <a:t>12/12/2020</a:t>
            </a:fld>
            <a:endParaRPr lang="en-US" dirty="0"/>
          </a:p>
        </p:txBody>
      </p:sp>
      <p:sp>
        <p:nvSpPr>
          <p:cNvPr id="6" name="Footer Placeholder 5"/>
          <p:cNvSpPr>
            <a:spLocks noGrp="1"/>
          </p:cNvSpPr>
          <p:nvPr>
            <p:ph type="ftr" sz="quarter" idx="11"/>
          </p:nvPr>
        </p:nvSpPr>
        <p:spPr/>
        <p:txBody>
          <a:bodyPr/>
          <a:lstStyle/>
          <a:p>
            <a:r>
              <a:rPr lang="en-US" dirty="0" smtClean="0"/>
              <a:t>Inderprastha Engineering College, Ghaziabad, UP</a:t>
            </a:r>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7BB9158C-1B04-495D-A6D6-ADE3A79CF966}"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32A9436-D747-4E11-A37D-691FA0503B5D}" type="datetime1">
              <a:rPr lang="en-US" smtClean="0"/>
              <a:pPr/>
              <a:t>12/12/2020</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dirty="0" smtClean="0"/>
              <a:t>Inderprastha Engineering College, Ghaziabad, UP</a:t>
            </a:r>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BB9158C-1B04-495D-A6D6-ADE3A79CF966}"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762000"/>
            <a:ext cx="7851648" cy="1828800"/>
          </a:xfrm>
        </p:spPr>
        <p:txBody>
          <a:bodyPr>
            <a:normAutofit/>
          </a:bodyPr>
          <a:lstStyle/>
          <a:p>
            <a:pPr algn="ctr"/>
            <a:r>
              <a:rPr lang="en-IN" dirty="0" smtClean="0">
                <a:latin typeface="Algerian" pitchFamily="82" charset="0"/>
              </a:rPr>
              <a:t>SMART GLOVE FOR Health monitoring </a:t>
            </a:r>
            <a:endParaRPr lang="en-US" dirty="0">
              <a:solidFill>
                <a:schemeClr val="bg2">
                  <a:lumMod val="50000"/>
                </a:schemeClr>
              </a:solidFill>
            </a:endParaRPr>
          </a:p>
        </p:txBody>
      </p:sp>
      <p:sp>
        <p:nvSpPr>
          <p:cNvPr id="3" name="Subtitle 2"/>
          <p:cNvSpPr>
            <a:spLocks noGrp="1"/>
          </p:cNvSpPr>
          <p:nvPr>
            <p:ph type="subTitle" idx="1"/>
          </p:nvPr>
        </p:nvSpPr>
        <p:spPr>
          <a:xfrm>
            <a:off x="1828800" y="2971800"/>
            <a:ext cx="6400800" cy="1752600"/>
          </a:xfrm>
        </p:spPr>
        <p:txBody>
          <a:bodyPr>
            <a:noAutofit/>
          </a:bodyPr>
          <a:lstStyle/>
          <a:p>
            <a:r>
              <a:rPr lang="en-IN" sz="3200" b="1" u="sng" dirty="0" smtClean="0">
                <a:latin typeface="Cambria Math" pitchFamily="18" charset="0"/>
                <a:ea typeface="Cambria Math" pitchFamily="18" charset="0"/>
              </a:rPr>
              <a:t>Presented By :</a:t>
            </a:r>
            <a:r>
              <a:rPr lang="en-IN" sz="2000" dirty="0" smtClean="0">
                <a:latin typeface="Cambria Math" pitchFamily="18" charset="0"/>
                <a:ea typeface="Cambria Math" pitchFamily="18" charset="0"/>
              </a:rPr>
              <a:t/>
            </a:r>
            <a:br>
              <a:rPr lang="en-IN" sz="2000" dirty="0" smtClean="0">
                <a:latin typeface="Cambria Math" pitchFamily="18" charset="0"/>
                <a:ea typeface="Cambria Math" pitchFamily="18" charset="0"/>
              </a:rPr>
            </a:br>
            <a:r>
              <a:rPr lang="en-IN" sz="2000" dirty="0" smtClean="0">
                <a:latin typeface="Cambria Math" pitchFamily="18" charset="0"/>
                <a:ea typeface="Cambria Math" pitchFamily="18" charset="0"/>
              </a:rPr>
              <a:t>Vishal Verma</a:t>
            </a:r>
          </a:p>
          <a:p>
            <a:r>
              <a:rPr lang="en-IN" sz="2000" dirty="0" smtClean="0">
                <a:latin typeface="Cambria Math" pitchFamily="18" charset="0"/>
                <a:ea typeface="Cambria Math" pitchFamily="18" charset="0"/>
              </a:rPr>
              <a:t>Kajal Pathak</a:t>
            </a:r>
          </a:p>
          <a:p>
            <a:r>
              <a:rPr lang="en-IN" sz="2000" dirty="0" smtClean="0">
                <a:latin typeface="Cambria Math" pitchFamily="18" charset="0"/>
                <a:ea typeface="Cambria Math" pitchFamily="18" charset="0"/>
              </a:rPr>
              <a:t>Nishant Kr. Patel</a:t>
            </a:r>
          </a:p>
          <a:p>
            <a:r>
              <a:rPr lang="en-IN" sz="2000" dirty="0" smtClean="0">
                <a:latin typeface="Cambria Math" pitchFamily="18" charset="0"/>
                <a:ea typeface="Cambria Math" pitchFamily="18" charset="0"/>
              </a:rPr>
              <a:t>Ujjawal Chandela</a:t>
            </a:r>
          </a:p>
          <a:p>
            <a:endParaRPr lang="en-US" sz="2000" dirty="0"/>
          </a:p>
        </p:txBody>
      </p:sp>
      <p:sp>
        <p:nvSpPr>
          <p:cNvPr id="6" name="Footer Placeholder 5"/>
          <p:cNvSpPr>
            <a:spLocks noGrp="1"/>
          </p:cNvSpPr>
          <p:nvPr>
            <p:ph type="ftr" sz="quarter" idx="11"/>
          </p:nvPr>
        </p:nvSpPr>
        <p:spPr>
          <a:xfrm>
            <a:off x="1371600" y="6019800"/>
            <a:ext cx="7162800" cy="685800"/>
          </a:xfrm>
        </p:spPr>
        <p:txBody>
          <a:bodyPr/>
          <a:lstStyle/>
          <a:p>
            <a:r>
              <a:rPr lang="en-US" sz="1600" dirty="0" smtClean="0"/>
              <a:t>Electronics and Communication Engineering Department,</a:t>
            </a:r>
          </a:p>
          <a:p>
            <a:r>
              <a:rPr lang="en-US" sz="1600" dirty="0" smtClean="0"/>
              <a:t>Inderprastha Engineering College, Ghaziabad, UP</a:t>
            </a:r>
            <a:endParaRPr lang="en-US" sz="1600" dirty="0"/>
          </a:p>
        </p:txBody>
      </p:sp>
      <p:pic>
        <p:nvPicPr>
          <p:cNvPr id="5" name="Picture 4" descr="download.png"/>
          <p:cNvPicPr>
            <a:picLocks noChangeAspect="1"/>
          </p:cNvPicPr>
          <p:nvPr/>
        </p:nvPicPr>
        <p:blipFill>
          <a:blip r:embed="rId3"/>
          <a:stretch>
            <a:fillRect/>
          </a:stretch>
        </p:blipFill>
        <p:spPr>
          <a:xfrm>
            <a:off x="0" y="6076950"/>
            <a:ext cx="781050" cy="7810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US" sz="6000" u="sng" dirty="0"/>
              <a:t>Software Required</a:t>
            </a:r>
            <a:endParaRPr lang="en-IN" sz="6000" u="sng" dirty="0"/>
          </a:p>
        </p:txBody>
      </p:sp>
      <p:sp>
        <p:nvSpPr>
          <p:cNvPr id="3" name="Content Placeholder 2"/>
          <p:cNvSpPr>
            <a:spLocks noGrp="1"/>
          </p:cNvSpPr>
          <p:nvPr>
            <p:ph idx="1"/>
          </p:nvPr>
        </p:nvSpPr>
        <p:spPr>
          <a:xfrm>
            <a:off x="457200" y="2011680"/>
            <a:ext cx="8229600" cy="4389120"/>
          </a:xfrm>
        </p:spPr>
        <p:txBody>
          <a:bodyPr>
            <a:normAutofit fontScale="92500" lnSpcReduction="10000"/>
          </a:bodyPr>
          <a:lstStyle/>
          <a:p>
            <a:r>
              <a:rPr lang="en-IN" sz="2400" dirty="0" smtClean="0"/>
              <a:t>Arduino IDE</a:t>
            </a:r>
            <a:endParaRPr lang="en-IN" sz="2400" dirty="0"/>
          </a:p>
          <a:p>
            <a:pPr marL="982980" lvl="2" indent="-342900"/>
            <a:r>
              <a:rPr lang="en-IN" dirty="0" smtClean="0"/>
              <a:t>Arduino </a:t>
            </a:r>
            <a:r>
              <a:rPr lang="en-IN" dirty="0"/>
              <a:t>IDE</a:t>
            </a:r>
            <a:r>
              <a:rPr lang="en-IN" dirty="0" smtClean="0"/>
              <a:t>, the development </a:t>
            </a:r>
            <a:r>
              <a:rPr lang="en-IN" dirty="0"/>
              <a:t>environment of the Arduino where code is to be </a:t>
            </a:r>
            <a:r>
              <a:rPr lang="en-IN" dirty="0" smtClean="0"/>
              <a:t>written </a:t>
            </a:r>
            <a:r>
              <a:rPr lang="en-IN" dirty="0"/>
              <a:t>before </a:t>
            </a:r>
            <a:r>
              <a:rPr lang="en-IN" dirty="0" smtClean="0"/>
              <a:t>it can </a:t>
            </a:r>
            <a:r>
              <a:rPr lang="en-IN" dirty="0"/>
              <a:t>be uploaded on the board</a:t>
            </a:r>
            <a:r>
              <a:rPr lang="en-IN" dirty="0" smtClean="0"/>
              <a:t>.</a:t>
            </a:r>
          </a:p>
          <a:p>
            <a:pPr marL="982980" lvl="2" indent="-342900"/>
            <a:endParaRPr lang="en-IN" dirty="0" smtClean="0"/>
          </a:p>
          <a:p>
            <a:pPr marL="982980" lvl="2" indent="-342900"/>
            <a:r>
              <a:rPr lang="en-US" dirty="0"/>
              <a:t>Go to the Arduino </a:t>
            </a:r>
            <a:r>
              <a:rPr lang="en-US" dirty="0">
                <a:solidFill>
                  <a:schemeClr val="tx1">
                    <a:lumMod val="65000"/>
                    <a:lumOff val="35000"/>
                  </a:schemeClr>
                </a:solidFill>
              </a:rPr>
              <a:t>download page </a:t>
            </a:r>
            <a:r>
              <a:rPr lang="en-US" dirty="0"/>
              <a:t>and download the latest version of the Arduino software for Windows</a:t>
            </a:r>
            <a:r>
              <a:rPr lang="en-US" dirty="0" smtClean="0"/>
              <a:t>.</a:t>
            </a:r>
          </a:p>
          <a:p>
            <a:pPr marL="982980" lvl="2" indent="-342900"/>
            <a:endParaRPr lang="en-US" dirty="0"/>
          </a:p>
          <a:p>
            <a:pPr marL="982980" lvl="2" indent="-342900"/>
            <a:r>
              <a:rPr lang="en-US" dirty="0"/>
              <a:t>When the download is finished, un-zip it and open up the Arduino folder to confirm that yes, there are indeed some files and sub-folders inside</a:t>
            </a:r>
            <a:r>
              <a:rPr lang="en-US" dirty="0" smtClean="0"/>
              <a:t>.</a:t>
            </a:r>
          </a:p>
          <a:p>
            <a:pPr marL="982980" lvl="2" indent="-342900"/>
            <a:endParaRPr lang="en-US" dirty="0"/>
          </a:p>
          <a:p>
            <a:pPr marL="982980" lvl="2" indent="-342900"/>
            <a:r>
              <a:rPr lang="en-US" dirty="0"/>
              <a:t>Power up your Arduino by connecting your Arduino board to your computer with a USB cable (or FTDI connector if you're using an Arduino pro). You should see </a:t>
            </a:r>
            <a:r>
              <a:rPr lang="en-US" dirty="0" smtClean="0"/>
              <a:t>that </a:t>
            </a:r>
            <a:r>
              <a:rPr lang="en-US" dirty="0"/>
              <a:t>an </a:t>
            </a:r>
            <a:r>
              <a:rPr lang="en-US" dirty="0" smtClean="0"/>
              <a:t>LED on board is </a:t>
            </a:r>
            <a:r>
              <a:rPr lang="en-US" dirty="0"/>
              <a:t>'ON' light up.</a:t>
            </a:r>
          </a:p>
          <a:p>
            <a:pPr marL="982980" lvl="2" indent="-342900"/>
            <a:endParaRPr lang="en-IN" dirty="0" smtClean="0"/>
          </a:p>
          <a:p>
            <a:pPr marL="982980" lvl="2" indent="-342900"/>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1998687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pPr algn="ctr"/>
            <a:r>
              <a:rPr lang="en-US" u="sng" dirty="0" smtClean="0"/>
              <a:t>Specifications</a:t>
            </a:r>
            <a:endParaRPr lang="en-US" u="sng" dirty="0"/>
          </a:p>
        </p:txBody>
      </p:sp>
      <p:sp>
        <p:nvSpPr>
          <p:cNvPr id="3" name="Content Placeholder 2"/>
          <p:cNvSpPr>
            <a:spLocks noGrp="1"/>
          </p:cNvSpPr>
          <p:nvPr>
            <p:ph idx="1"/>
          </p:nvPr>
        </p:nvSpPr>
        <p:spPr>
          <a:xfrm>
            <a:off x="457200" y="1676400"/>
            <a:ext cx="8229600" cy="4648200"/>
          </a:xfrm>
        </p:spPr>
        <p:txBody>
          <a:bodyPr>
            <a:normAutofit fontScale="92500" lnSpcReduction="20000"/>
          </a:bodyPr>
          <a:lstStyle/>
          <a:p>
            <a:r>
              <a:rPr lang="en-IN" sz="2400" dirty="0" smtClean="0"/>
              <a:t>Lilypad ARDUINO</a:t>
            </a:r>
          </a:p>
          <a:p>
            <a:pPr algn="ctr">
              <a:buNone/>
            </a:pPr>
            <a:r>
              <a:rPr lang="en-IN" sz="1600" dirty="0" smtClean="0"/>
              <a:t>Advanced RISC Architecture</a:t>
            </a:r>
          </a:p>
          <a:p>
            <a:pPr algn="ctr">
              <a:buNone/>
            </a:pPr>
            <a:r>
              <a:rPr lang="en-IN" sz="1600" dirty="0" smtClean="0"/>
              <a:t>6 PWM channels</a:t>
            </a:r>
          </a:p>
          <a:p>
            <a:pPr algn="ctr">
              <a:buNone/>
            </a:pPr>
            <a:r>
              <a:rPr lang="en-IN" sz="1600" dirty="0" smtClean="0"/>
              <a:t>Programmable Serial USART</a:t>
            </a:r>
          </a:p>
          <a:p>
            <a:pPr algn="ctr">
              <a:buNone/>
            </a:pPr>
            <a:r>
              <a:rPr lang="en-IN" sz="1600" dirty="0" smtClean="0"/>
              <a:t>External &amp; Internal Interrupt Sources</a:t>
            </a:r>
          </a:p>
          <a:p>
            <a:pPr algn="ctr">
              <a:buNone/>
            </a:pPr>
            <a:r>
              <a:rPr lang="en-IN" sz="1600" dirty="0" smtClean="0"/>
              <a:t>Operating Voltage 2.7V-5.5V</a:t>
            </a:r>
          </a:p>
          <a:p>
            <a:pPr algn="ctr">
              <a:buNone/>
            </a:pPr>
            <a:r>
              <a:rPr lang="en-IN" sz="1600" dirty="0" smtClean="0"/>
              <a:t>On-chip Analog Comparator</a:t>
            </a:r>
          </a:p>
          <a:p>
            <a:pPr algn="ctr">
              <a:buNone/>
            </a:pPr>
            <a:r>
              <a:rPr lang="en-IN" sz="1600" dirty="0" smtClean="0"/>
              <a:t>8-channel ADC with 10-bit accuracy</a:t>
            </a:r>
          </a:p>
          <a:p>
            <a:pPr algn="ctr">
              <a:buNone/>
            </a:pPr>
            <a:r>
              <a:rPr lang="en-IN" sz="1600" dirty="0" smtClean="0"/>
              <a:t>14 digital I/O pins</a:t>
            </a:r>
          </a:p>
          <a:p>
            <a:pPr>
              <a:buNone/>
            </a:pPr>
            <a:endParaRPr lang="en-IN" sz="1600" dirty="0" smtClean="0"/>
          </a:p>
          <a:p>
            <a:r>
              <a:rPr lang="en-IN" sz="2400" dirty="0" smtClean="0"/>
              <a:t>Pulse Sensor (SN-11574)</a:t>
            </a:r>
          </a:p>
          <a:p>
            <a:pPr algn="ctr">
              <a:buNone/>
            </a:pPr>
            <a:r>
              <a:rPr lang="en-IN" sz="1800" dirty="0" smtClean="0"/>
              <a:t>Biometric Pulse Rate or Heart Rate detecting sensor</a:t>
            </a:r>
          </a:p>
          <a:p>
            <a:pPr algn="ctr">
              <a:buNone/>
            </a:pPr>
            <a:r>
              <a:rPr lang="en-IN" sz="1800" dirty="0" smtClean="0"/>
              <a:t>Plug and Play type sensor</a:t>
            </a:r>
          </a:p>
          <a:p>
            <a:pPr algn="ctr">
              <a:buNone/>
            </a:pPr>
            <a:r>
              <a:rPr lang="en-IN" sz="1800" dirty="0" smtClean="0"/>
              <a:t>Operating Voltage: +5V or +3.3V</a:t>
            </a:r>
          </a:p>
          <a:p>
            <a:pPr algn="ctr">
              <a:buNone/>
            </a:pPr>
            <a:r>
              <a:rPr lang="en-IN" sz="1800" dirty="0" smtClean="0"/>
              <a:t>Current Consumption: 4mA</a:t>
            </a:r>
          </a:p>
          <a:p>
            <a:pPr algn="ctr">
              <a:buNone/>
            </a:pPr>
            <a:r>
              <a:rPr lang="en-IN" sz="1800" dirty="0" smtClean="0"/>
              <a:t>Inbuilt Amplification and Noise cancellation circuit.</a:t>
            </a:r>
          </a:p>
          <a:p>
            <a:pPr algn="ctr">
              <a:buNone/>
            </a:pPr>
            <a:r>
              <a:rPr lang="en-IN" sz="1800" dirty="0" smtClean="0"/>
              <a:t>Diameter: 0.625”</a:t>
            </a:r>
          </a:p>
          <a:p>
            <a:pPr algn="ctr">
              <a:buNone/>
            </a:pPr>
            <a:r>
              <a:rPr lang="en-IN" sz="1800" dirty="0" smtClean="0"/>
              <a:t>Thickness: 0.125” Thick</a:t>
            </a:r>
          </a:p>
          <a:p>
            <a:endParaRPr lang="en-US"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48400" y="1905000"/>
            <a:ext cx="2209800" cy="2114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1" y="4800600"/>
            <a:ext cx="1838444" cy="1752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pPr algn="ctr"/>
            <a:r>
              <a:rPr lang="en-US" u="sng" dirty="0" smtClean="0"/>
              <a:t>Specifications - Contd</a:t>
            </a:r>
            <a:endParaRPr lang="en-US" u="sng" dirty="0"/>
          </a:p>
        </p:txBody>
      </p:sp>
      <p:sp>
        <p:nvSpPr>
          <p:cNvPr id="3" name="Content Placeholder 2"/>
          <p:cNvSpPr>
            <a:spLocks noGrp="1"/>
          </p:cNvSpPr>
          <p:nvPr>
            <p:ph idx="1"/>
          </p:nvPr>
        </p:nvSpPr>
        <p:spPr>
          <a:xfrm>
            <a:off x="457200" y="1371600"/>
            <a:ext cx="8229600" cy="4953000"/>
          </a:xfrm>
        </p:spPr>
        <p:txBody>
          <a:bodyPr>
            <a:normAutofit fontScale="62500" lnSpcReduction="20000"/>
          </a:bodyPr>
          <a:lstStyle/>
          <a:p>
            <a:r>
              <a:rPr lang="en-IN" sz="3100" dirty="0" smtClean="0"/>
              <a:t>LM35  Temperature  Sensor</a:t>
            </a:r>
          </a:p>
          <a:p>
            <a:pPr algn="ctr">
              <a:buNone/>
            </a:pPr>
            <a:r>
              <a:rPr lang="en-IN" sz="2200" dirty="0" smtClean="0"/>
              <a:t>Calibrated directly in ˚Celsius  </a:t>
            </a:r>
          </a:p>
          <a:p>
            <a:pPr algn="ctr">
              <a:buNone/>
            </a:pPr>
            <a:r>
              <a:rPr lang="en-IN" sz="2200" dirty="0" smtClean="0"/>
              <a:t> Linear + 10.0 mV/˚C scale factor </a:t>
            </a:r>
          </a:p>
          <a:p>
            <a:pPr algn="ctr">
              <a:buNone/>
            </a:pPr>
            <a:r>
              <a:rPr lang="en-IN" sz="2200" dirty="0" smtClean="0"/>
              <a:t> 0.5˚C accuracy (at +25˚C) </a:t>
            </a:r>
          </a:p>
          <a:p>
            <a:pPr algn="ctr">
              <a:buNone/>
            </a:pPr>
            <a:r>
              <a:rPr lang="en-IN" sz="2200" dirty="0" smtClean="0"/>
              <a:t> Rated for full −55˚ to +150˚C range  </a:t>
            </a:r>
          </a:p>
          <a:p>
            <a:pPr algn="ctr">
              <a:buNone/>
            </a:pPr>
            <a:r>
              <a:rPr lang="en-IN" sz="2200" dirty="0" smtClean="0"/>
              <a:t> Operates from 4 to 30 volts </a:t>
            </a:r>
          </a:p>
          <a:p>
            <a:pPr algn="ctr">
              <a:buNone/>
            </a:pPr>
            <a:r>
              <a:rPr lang="en-IN" sz="2200" dirty="0" smtClean="0"/>
              <a:t> Less than 60 µA current drain </a:t>
            </a:r>
          </a:p>
          <a:p>
            <a:pPr algn="ctr">
              <a:buNone/>
            </a:pPr>
            <a:r>
              <a:rPr lang="en-IN" sz="2200" dirty="0" smtClean="0"/>
              <a:t> Low self-heating, 0.08˚C in still air</a:t>
            </a:r>
          </a:p>
          <a:p>
            <a:pPr>
              <a:buNone/>
            </a:pPr>
            <a:endParaRPr lang="en-IN" sz="1600" dirty="0" smtClean="0"/>
          </a:p>
          <a:p>
            <a:r>
              <a:rPr lang="en-IN" sz="3100" dirty="0" smtClean="0"/>
              <a:t>NodeMCU -  Wi-Fi  Module</a:t>
            </a:r>
          </a:p>
          <a:p>
            <a:pPr algn="ctr">
              <a:buNone/>
            </a:pPr>
            <a:r>
              <a:rPr lang="en-IN" sz="2200" dirty="0" smtClean="0"/>
              <a:t>Microcontroller: Tensilica 32-bit RISC CPU Xtensa LX106</a:t>
            </a:r>
          </a:p>
          <a:p>
            <a:pPr algn="ctr">
              <a:buNone/>
            </a:pPr>
            <a:r>
              <a:rPr lang="en-IN" sz="2200" dirty="0" smtClean="0"/>
              <a:t>Operating Voltage: 3.3V</a:t>
            </a:r>
          </a:p>
          <a:p>
            <a:pPr algn="ctr">
              <a:buNone/>
            </a:pPr>
            <a:r>
              <a:rPr lang="en-IN" sz="2200" dirty="0" smtClean="0"/>
              <a:t>Input Voltage: 7-12V</a:t>
            </a:r>
          </a:p>
          <a:p>
            <a:pPr algn="ctr">
              <a:buNone/>
            </a:pPr>
            <a:r>
              <a:rPr lang="en-IN" sz="2200" dirty="0" smtClean="0"/>
              <a:t>Digital I/O Pins (DIO): 16</a:t>
            </a:r>
          </a:p>
          <a:p>
            <a:pPr algn="ctr">
              <a:buNone/>
            </a:pPr>
            <a:r>
              <a:rPr lang="en-IN" sz="2200" dirty="0" smtClean="0"/>
              <a:t>Analog Input Pins (ADC): 1</a:t>
            </a:r>
          </a:p>
          <a:p>
            <a:pPr algn="ctr">
              <a:buNone/>
            </a:pPr>
            <a:r>
              <a:rPr lang="en-IN" sz="2200" dirty="0" smtClean="0"/>
              <a:t>ESP8266 Wi-Fi module</a:t>
            </a:r>
          </a:p>
          <a:p>
            <a:pPr algn="ctr">
              <a:buNone/>
            </a:pPr>
            <a:r>
              <a:rPr lang="en-IN" sz="2200" dirty="0" smtClean="0"/>
              <a:t>UARTs: 1</a:t>
            </a:r>
          </a:p>
          <a:p>
            <a:pPr algn="ctr">
              <a:buNone/>
            </a:pPr>
            <a:r>
              <a:rPr lang="en-IN" sz="2200" dirty="0" smtClean="0"/>
              <a:t>SPIs: 1 </a:t>
            </a:r>
          </a:p>
          <a:p>
            <a:pPr algn="ctr">
              <a:buNone/>
            </a:pPr>
            <a:r>
              <a:rPr lang="en-IN" sz="2200" dirty="0" smtClean="0"/>
              <a:t>Flash Memory: 4 MB</a:t>
            </a:r>
          </a:p>
          <a:p>
            <a:pPr algn="ctr">
              <a:buNone/>
            </a:pPr>
            <a:r>
              <a:rPr lang="en-IN" sz="2200" dirty="0" smtClean="0"/>
              <a:t>SRAM: 64 KB</a:t>
            </a:r>
          </a:p>
          <a:p>
            <a:pPr algn="ctr">
              <a:buNone/>
            </a:pPr>
            <a:r>
              <a:rPr lang="en-IN" sz="2200" dirty="0" smtClean="0"/>
              <a:t>Clock Speed: 80 MHz</a:t>
            </a:r>
          </a:p>
          <a:p>
            <a:pPr algn="ctr">
              <a:buNone/>
            </a:pPr>
            <a:r>
              <a:rPr lang="en-IN" sz="2200" dirty="0" smtClean="0"/>
              <a:t>Wi-Fi: IEEE 802.11 b/g/n</a:t>
            </a:r>
          </a:p>
          <a:p>
            <a:pPr algn="ctr">
              <a:buNone/>
            </a:pPr>
            <a:endParaRPr lang="en-IN" sz="1800" dirty="0" smtClean="0"/>
          </a:p>
          <a:p>
            <a:endParaRPr lang="en-US"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2" descr="LM35 Temperature Sensor Pinou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58000" y="1371600"/>
            <a:ext cx="1839863" cy="23382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6" name="Picture 2" descr="NodeMCU v3 — Zerynth Docs documentatio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400" y="4038600"/>
            <a:ext cx="2285999" cy="22860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TM1637 based 4 Bits Red Digital Tube LED Display Module for ..."/>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006" t="25361" b="16466"/>
          <a:stretch/>
        </p:blipFill>
        <p:spPr bwMode="auto">
          <a:xfrm>
            <a:off x="6248400" y="1905000"/>
            <a:ext cx="2823935" cy="1676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457200" y="704088"/>
            <a:ext cx="8229600" cy="667512"/>
          </a:xfrm>
        </p:spPr>
        <p:txBody>
          <a:bodyPr>
            <a:normAutofit fontScale="90000"/>
          </a:bodyPr>
          <a:lstStyle/>
          <a:p>
            <a:pPr algn="ctr"/>
            <a:r>
              <a:rPr lang="en-US" u="sng" dirty="0" smtClean="0"/>
              <a:t>Specifications - Contd</a:t>
            </a:r>
            <a:endParaRPr lang="en-US" u="sng" dirty="0"/>
          </a:p>
        </p:txBody>
      </p:sp>
      <p:sp>
        <p:nvSpPr>
          <p:cNvPr id="3" name="Content Placeholder 2"/>
          <p:cNvSpPr>
            <a:spLocks noGrp="1"/>
          </p:cNvSpPr>
          <p:nvPr>
            <p:ph idx="1"/>
          </p:nvPr>
        </p:nvSpPr>
        <p:spPr>
          <a:xfrm>
            <a:off x="457200" y="1371600"/>
            <a:ext cx="8229600" cy="4953000"/>
          </a:xfrm>
        </p:spPr>
        <p:txBody>
          <a:bodyPr>
            <a:normAutofit/>
          </a:bodyPr>
          <a:lstStyle/>
          <a:p>
            <a:r>
              <a:rPr lang="en-IN" sz="2200" dirty="0" smtClean="0"/>
              <a:t>TM1637 Display module</a:t>
            </a:r>
          </a:p>
          <a:p>
            <a:pPr marL="0" indent="0" algn="ctr">
              <a:buNone/>
            </a:pPr>
            <a:r>
              <a:rPr lang="en-IN" sz="1500" dirty="0"/>
              <a:t>Two wire interface</a:t>
            </a:r>
          </a:p>
          <a:p>
            <a:pPr marL="0" indent="0" algn="ctr">
              <a:buNone/>
            </a:pPr>
            <a:r>
              <a:rPr lang="en-IN" sz="1500" dirty="0"/>
              <a:t>Eight adjustable luminance levels</a:t>
            </a:r>
          </a:p>
          <a:p>
            <a:pPr marL="0" indent="0" algn="ctr">
              <a:buNone/>
            </a:pPr>
            <a:r>
              <a:rPr lang="en-IN" sz="1500" dirty="0"/>
              <a:t>Grove compatible interface (3.3V/5V)</a:t>
            </a:r>
          </a:p>
          <a:p>
            <a:pPr marL="0" indent="0" algn="ctr">
              <a:buNone/>
            </a:pPr>
            <a:r>
              <a:rPr lang="en-IN" sz="1500" dirty="0"/>
              <a:t>Four alpha-numeric digits</a:t>
            </a:r>
          </a:p>
          <a:p>
            <a:pPr marL="0" indent="0" algn="ctr">
              <a:buNone/>
            </a:pPr>
            <a:r>
              <a:rPr lang="en-IN" sz="1500" dirty="0"/>
              <a:t>Potable size</a:t>
            </a:r>
          </a:p>
          <a:p>
            <a:pPr marL="0" indent="0" algn="ctr">
              <a:buNone/>
            </a:pPr>
            <a:r>
              <a:rPr lang="en-IN" sz="1500" dirty="0"/>
              <a:t>Operating  voltage: 3.3V – 5.5V</a:t>
            </a:r>
          </a:p>
          <a:p>
            <a:pPr marL="0" indent="0" algn="ctr">
              <a:buNone/>
            </a:pPr>
            <a:r>
              <a:rPr lang="en-IN" sz="1500" dirty="0"/>
              <a:t>Operating current consumption: 80mA</a:t>
            </a:r>
          </a:p>
          <a:p>
            <a:pPr marL="0" indent="0" algn="ctr">
              <a:buNone/>
            </a:pPr>
            <a:r>
              <a:rPr lang="en-IN" sz="1500" dirty="0"/>
              <a:t>Operating temperature: -10ºC to +</a:t>
            </a:r>
            <a:r>
              <a:rPr lang="en-IN" sz="1500" dirty="0" smtClean="0"/>
              <a:t>80ºC</a:t>
            </a:r>
            <a:endParaRPr lang="en-IN" sz="15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42132479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IN" sz="4400" u="sng" dirty="0" smtClean="0"/>
              <a:t>Pin Diagrams </a:t>
            </a:r>
            <a:endParaRPr lang="en-IN" sz="4400" u="sng" dirty="0"/>
          </a:p>
        </p:txBody>
      </p:sp>
      <p:sp>
        <p:nvSpPr>
          <p:cNvPr id="3" name="Content Placeholder 2"/>
          <p:cNvSpPr>
            <a:spLocks noGrp="1"/>
          </p:cNvSpPr>
          <p:nvPr>
            <p:ph idx="1"/>
          </p:nvPr>
        </p:nvSpPr>
        <p:spPr>
          <a:xfrm>
            <a:off x="-2819400" y="16764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19" name="Content Placeholder 3"/>
          <p:cNvGraphicFramePr>
            <a:graphicFrameLocks/>
          </p:cNvGraphicFramePr>
          <p:nvPr>
            <p:extLst>
              <p:ext uri="{D42A27DB-BD31-4B8C-83A1-F6EECF244321}">
                <p14:modId xmlns:p14="http://schemas.microsoft.com/office/powerpoint/2010/main" xmlns="" val="4175471411"/>
              </p:ext>
            </p:extLst>
          </p:nvPr>
        </p:nvGraphicFramePr>
        <p:xfrm>
          <a:off x="3581399" y="1597784"/>
          <a:ext cx="5274567" cy="2758440"/>
        </p:xfrm>
        <a:graphic>
          <a:graphicData uri="http://schemas.openxmlformats.org/drawingml/2006/table">
            <a:tbl>
              <a:tblPr firstRow="1" bandRow="1">
                <a:tableStyleId>{8FD4443E-F989-4FC4-A0C8-D5A2AF1F390B}</a:tableStyleId>
              </a:tblPr>
              <a:tblGrid>
                <a:gridCol w="1758189"/>
                <a:gridCol w="1758189"/>
                <a:gridCol w="1758189"/>
              </a:tblGrid>
              <a:tr h="310159">
                <a:tc>
                  <a:txBody>
                    <a:bodyPr/>
                    <a:lstStyle/>
                    <a:p>
                      <a:pPr algn="ctr" fontAlgn="t">
                        <a:spcAft>
                          <a:spcPts val="0"/>
                        </a:spcAft>
                      </a:pPr>
                      <a:r>
                        <a:rPr lang="en-IN" sz="1300" dirty="0">
                          <a:effectLst/>
                        </a:rPr>
                        <a:t>Pin Number</a:t>
                      </a:r>
                    </a:p>
                  </a:txBody>
                  <a:tcPr marL="76200" marR="76200" marT="76200" marB="76200" anchor="ctr">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300" dirty="0">
                          <a:effectLst/>
                        </a:rPr>
                        <a:t>Pin Name</a:t>
                      </a:r>
                    </a:p>
                  </a:txBody>
                  <a:tcPr marL="76200" marR="76200" marT="76200" marB="762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300" dirty="0">
                          <a:effectLst/>
                        </a:rPr>
                        <a:t>Description</a:t>
                      </a:r>
                    </a:p>
                  </a:txBody>
                  <a:tcPr marL="76200" marR="76200" marT="76200" marB="76200" anchor="ctr">
                    <a:lnL w="12700" cap="flat" cmpd="sng" algn="ctr">
                      <a:solidFill>
                        <a:schemeClr val="bg1"/>
                      </a:solidFill>
                      <a:prstDash val="solid"/>
                      <a:round/>
                      <a:headEnd type="none" w="med" len="med"/>
                      <a:tailEnd type="none" w="med" len="med"/>
                    </a:lnL>
                  </a:tcPr>
                </a:tc>
              </a:tr>
              <a:tr h="782140">
                <a:tc>
                  <a:txBody>
                    <a:bodyPr/>
                    <a:lstStyle/>
                    <a:p>
                      <a:pPr algn="ctr" fontAlgn="t">
                        <a:spcAft>
                          <a:spcPts val="0"/>
                        </a:spcAft>
                      </a:pPr>
                      <a:r>
                        <a:rPr lang="en-IN" sz="1600" dirty="0">
                          <a:effectLst/>
                        </a:rPr>
                        <a:t>1</a:t>
                      </a:r>
                    </a:p>
                  </a:txBody>
                  <a:tcPr marL="76200" marR="76200" marT="76200" marB="76200" anchor="ctr">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Ground</a:t>
                      </a:r>
                    </a:p>
                  </a:txBody>
                  <a:tcPr marL="76200" marR="76200" marT="76200" marB="762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Connected to the ground of the system</a:t>
                      </a:r>
                    </a:p>
                  </a:txBody>
                  <a:tcPr marL="76200" marR="76200" marT="76200" marB="76200" anchor="ctr">
                    <a:lnL w="12700" cap="flat" cmpd="sng" algn="ctr">
                      <a:solidFill>
                        <a:schemeClr val="bg1"/>
                      </a:solidFill>
                      <a:prstDash val="solid"/>
                      <a:round/>
                      <a:headEnd type="none" w="med" len="med"/>
                      <a:tailEnd type="none" w="med" len="med"/>
                    </a:lnL>
                  </a:tcPr>
                </a:tc>
              </a:tr>
              <a:tr h="782140">
                <a:tc>
                  <a:txBody>
                    <a:bodyPr/>
                    <a:lstStyle/>
                    <a:p>
                      <a:pPr algn="ctr" fontAlgn="t">
                        <a:spcAft>
                          <a:spcPts val="0"/>
                        </a:spcAft>
                      </a:pPr>
                      <a:r>
                        <a:rPr lang="en-IN" sz="1600" dirty="0">
                          <a:effectLst/>
                        </a:rPr>
                        <a:t>2</a:t>
                      </a:r>
                    </a:p>
                  </a:txBody>
                  <a:tcPr marL="76200" marR="76200" marT="76200" marB="76200" anchor="ctr">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Vcc</a:t>
                      </a:r>
                    </a:p>
                  </a:txBody>
                  <a:tcPr marL="76200" marR="76200" marT="76200" marB="762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Connect to +5V or +3.3V supply voltage</a:t>
                      </a:r>
                    </a:p>
                  </a:txBody>
                  <a:tcPr marL="76200" marR="76200" marT="76200" marB="76200" anchor="ctr">
                    <a:lnL w="12700" cap="flat" cmpd="sng" algn="ctr">
                      <a:solidFill>
                        <a:schemeClr val="bg1"/>
                      </a:solidFill>
                      <a:prstDash val="solid"/>
                      <a:round/>
                      <a:headEnd type="none" w="med" len="med"/>
                      <a:tailEnd type="none" w="med" len="med"/>
                    </a:lnL>
                  </a:tcPr>
                </a:tc>
              </a:tr>
              <a:tr h="566377">
                <a:tc>
                  <a:txBody>
                    <a:bodyPr/>
                    <a:lstStyle/>
                    <a:p>
                      <a:pPr algn="ctr" fontAlgn="t">
                        <a:spcAft>
                          <a:spcPts val="0"/>
                        </a:spcAft>
                      </a:pPr>
                      <a:r>
                        <a:rPr lang="en-IN" sz="1600" dirty="0">
                          <a:effectLst/>
                        </a:rPr>
                        <a:t>3</a:t>
                      </a:r>
                    </a:p>
                  </a:txBody>
                  <a:tcPr marL="76200" marR="76200" marT="76200" marB="76200" anchor="ctr">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Signal</a:t>
                      </a:r>
                    </a:p>
                  </a:txBody>
                  <a:tcPr marL="76200" marR="76200" marT="76200" marB="762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spcAft>
                          <a:spcPts val="0"/>
                        </a:spcAft>
                      </a:pPr>
                      <a:r>
                        <a:rPr lang="en-IN" sz="1600" dirty="0">
                          <a:effectLst/>
                        </a:rPr>
                        <a:t>Pulsating output signal.</a:t>
                      </a:r>
                    </a:p>
                  </a:txBody>
                  <a:tcPr marL="76200" marR="76200" marT="76200" marB="76200" anchor="ctr">
                    <a:lnL w="12700" cap="flat" cmpd="sng" algn="ctr">
                      <a:solidFill>
                        <a:schemeClr val="bg1"/>
                      </a:solidFill>
                      <a:prstDash val="solid"/>
                      <a:round/>
                      <a:headEnd type="none" w="med" len="med"/>
                      <a:tailEnd type="none" w="med" len="med"/>
                    </a:lnL>
                  </a:tcPr>
                </a:tc>
              </a:tr>
            </a:tbl>
          </a:graphicData>
        </a:graphic>
      </p:graphicFrame>
      <p:pic>
        <p:nvPicPr>
          <p:cNvPr id="21" name="Picture 5" descr="SEN-11574 footprint &amp; symbol by SparkFun Electronics | SnapED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1295400"/>
            <a:ext cx="3024336" cy="28535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2" name="TextBox 21"/>
          <p:cNvSpPr txBox="1"/>
          <p:nvPr/>
        </p:nvSpPr>
        <p:spPr>
          <a:xfrm>
            <a:off x="685800" y="1600200"/>
            <a:ext cx="2706190" cy="369332"/>
          </a:xfrm>
          <a:prstGeom prst="rect">
            <a:avLst/>
          </a:prstGeom>
          <a:noFill/>
        </p:spPr>
        <p:txBody>
          <a:bodyPr wrap="none" rtlCol="0">
            <a:spAutoFit/>
          </a:bodyPr>
          <a:lstStyle/>
          <a:p>
            <a:r>
              <a:rPr lang="en-IN" dirty="0" smtClean="0"/>
              <a:t>Pin diagram of SN-11574</a:t>
            </a:r>
            <a:endParaRPr lang="en-IN" dirty="0"/>
          </a:p>
        </p:txBody>
      </p:sp>
      <p:graphicFrame>
        <p:nvGraphicFramePr>
          <p:cNvPr id="8" name="Content Placeholder 3"/>
          <p:cNvGraphicFramePr>
            <a:graphicFrameLocks/>
          </p:cNvGraphicFramePr>
          <p:nvPr>
            <p:extLst>
              <p:ext uri="{D42A27DB-BD31-4B8C-83A1-F6EECF244321}">
                <p14:modId xmlns:p14="http://schemas.microsoft.com/office/powerpoint/2010/main" xmlns="" val="1648440273"/>
              </p:ext>
            </p:extLst>
          </p:nvPr>
        </p:nvGraphicFramePr>
        <p:xfrm>
          <a:off x="3581400" y="4419601"/>
          <a:ext cx="5300664" cy="2316480"/>
        </p:xfrm>
        <a:graphic>
          <a:graphicData uri="http://schemas.openxmlformats.org/drawingml/2006/table">
            <a:tbl>
              <a:tblPr firstRow="1" bandRow="1">
                <a:tableStyleId>{D03447BB-5D67-496B-8E87-E561075AD55C}</a:tableStyleId>
              </a:tblPr>
              <a:tblGrid>
                <a:gridCol w="1766888"/>
                <a:gridCol w="1766888"/>
                <a:gridCol w="1766888"/>
              </a:tblGrid>
              <a:tr h="314466">
                <a:tc>
                  <a:txBody>
                    <a:bodyPr/>
                    <a:lstStyle/>
                    <a:p>
                      <a:pPr algn="ctr" fontAlgn="t"/>
                      <a:r>
                        <a:rPr lang="en-IN" sz="1400" dirty="0">
                          <a:effectLst/>
                        </a:rPr>
                        <a:t>Pin Number</a:t>
                      </a:r>
                    </a:p>
                  </a:txBody>
                  <a:tcPr marL="76200" marR="76200" marT="76200" marB="76200">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Pin Name</a:t>
                      </a: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Description</a:t>
                      </a:r>
                    </a:p>
                  </a:txBody>
                  <a:tcPr marL="76200" marR="76200" marT="76200" marB="76200">
                    <a:lnL w="12700" cap="flat" cmpd="sng" algn="ctr">
                      <a:solidFill>
                        <a:schemeClr val="bg1"/>
                      </a:solidFill>
                      <a:prstDash val="solid"/>
                      <a:round/>
                      <a:headEnd type="none" w="med" len="med"/>
                      <a:tailEnd type="none" w="med" len="med"/>
                    </a:lnL>
                  </a:tcPr>
                </a:tc>
              </a:tr>
              <a:tr h="248124">
                <a:tc>
                  <a:txBody>
                    <a:bodyPr/>
                    <a:lstStyle/>
                    <a:p>
                      <a:pPr algn="ctr" fontAlgn="t"/>
                      <a:r>
                        <a:rPr lang="en-IN" sz="1400" dirty="0">
                          <a:effectLst/>
                        </a:rPr>
                        <a:t>1</a:t>
                      </a:r>
                    </a:p>
                  </a:txBody>
                  <a:tcPr marL="76200" marR="76200" marT="76200" marB="76200">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Vcc</a:t>
                      </a: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Input voltage is +</a:t>
                      </a:r>
                      <a:r>
                        <a:rPr lang="en-IN" sz="1400" dirty="0" smtClean="0">
                          <a:effectLst/>
                        </a:rPr>
                        <a:t>5V</a:t>
                      </a:r>
                      <a:endParaRPr lang="en-IN" sz="1400" dirty="0">
                        <a:effectLst/>
                      </a:endParaRPr>
                    </a:p>
                  </a:txBody>
                  <a:tcPr marL="76200" marR="76200" marT="76200" marB="76200">
                    <a:lnL w="12700" cap="flat" cmpd="sng" algn="ctr">
                      <a:solidFill>
                        <a:schemeClr val="bg1"/>
                      </a:solidFill>
                      <a:prstDash val="solid"/>
                      <a:round/>
                      <a:headEnd type="none" w="med" len="med"/>
                      <a:tailEnd type="none" w="med" len="med"/>
                    </a:lnL>
                  </a:tcPr>
                </a:tc>
              </a:tr>
              <a:tr h="654145">
                <a:tc>
                  <a:txBody>
                    <a:bodyPr/>
                    <a:lstStyle/>
                    <a:p>
                      <a:pPr algn="ctr" fontAlgn="t"/>
                      <a:r>
                        <a:rPr lang="en-IN" sz="1400" dirty="0">
                          <a:effectLst/>
                        </a:rPr>
                        <a:t>2</a:t>
                      </a:r>
                    </a:p>
                  </a:txBody>
                  <a:tcPr marL="76200" marR="76200" marT="76200" marB="76200">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Analog Out</a:t>
                      </a: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r>
                        <a:rPr lang="en-IN" sz="1400" dirty="0" smtClean="0">
                          <a:effectLst/>
                        </a:rPr>
                        <a:t>Increase </a:t>
                      </a:r>
                      <a:r>
                        <a:rPr lang="en-IN" sz="1400" dirty="0">
                          <a:effectLst/>
                        </a:rPr>
                        <a:t>in 10mV for raise of every 1°C. </a:t>
                      </a:r>
                      <a:r>
                        <a:rPr lang="en-IN" sz="1400" dirty="0" smtClean="0">
                          <a:effectLst/>
                        </a:rPr>
                        <a:t>Range </a:t>
                      </a:r>
                      <a:r>
                        <a:rPr lang="en-IN" sz="1400" dirty="0">
                          <a:effectLst/>
                        </a:rPr>
                        <a:t>from -1V(-55°C) to 6V(150°C)</a:t>
                      </a:r>
                    </a:p>
                  </a:txBody>
                  <a:tcPr marL="76200" marR="76200" marT="76200" marB="76200">
                    <a:lnL w="12700" cap="flat" cmpd="sng" algn="ctr">
                      <a:solidFill>
                        <a:schemeClr val="bg1"/>
                      </a:solidFill>
                      <a:prstDash val="solid"/>
                      <a:round/>
                      <a:headEnd type="none" w="med" len="med"/>
                      <a:tailEnd type="none" w="med" len="med"/>
                    </a:lnL>
                  </a:tcPr>
                </a:tc>
              </a:tr>
              <a:tr h="383465">
                <a:tc>
                  <a:txBody>
                    <a:bodyPr/>
                    <a:lstStyle/>
                    <a:p>
                      <a:pPr algn="ctr" fontAlgn="t"/>
                      <a:r>
                        <a:rPr lang="en-IN" sz="1400" dirty="0">
                          <a:effectLst/>
                        </a:rPr>
                        <a:t>3</a:t>
                      </a:r>
                    </a:p>
                  </a:txBody>
                  <a:tcPr marL="76200" marR="76200" marT="76200" marB="76200">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Ground</a:t>
                      </a: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t"/>
                      <a:r>
                        <a:rPr lang="en-IN" sz="1400" dirty="0">
                          <a:effectLst/>
                        </a:rPr>
                        <a:t>Connected to ground of circuit</a:t>
                      </a:r>
                    </a:p>
                  </a:txBody>
                  <a:tcPr marL="76200" marR="76200" marT="76200" marB="76200">
                    <a:lnL w="12700" cap="flat" cmpd="sng" algn="ctr">
                      <a:solidFill>
                        <a:schemeClr val="bg1"/>
                      </a:solidFill>
                      <a:prstDash val="solid"/>
                      <a:round/>
                      <a:headEnd type="none" w="med" len="med"/>
                      <a:tailEnd type="none" w="med" len="med"/>
                    </a:lnL>
                  </a:tcPr>
                </a:tc>
              </a:tr>
            </a:tbl>
          </a:graphicData>
        </a:graphic>
      </p:graphicFrame>
      <p:pic>
        <p:nvPicPr>
          <p:cNvPr id="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90600" y="4495800"/>
            <a:ext cx="2285619" cy="1676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TextBox 9"/>
          <p:cNvSpPr txBox="1"/>
          <p:nvPr/>
        </p:nvSpPr>
        <p:spPr>
          <a:xfrm>
            <a:off x="609600" y="4038600"/>
            <a:ext cx="2303259" cy="369332"/>
          </a:xfrm>
          <a:prstGeom prst="rect">
            <a:avLst/>
          </a:prstGeom>
          <a:noFill/>
        </p:spPr>
        <p:txBody>
          <a:bodyPr wrap="none" rtlCol="0">
            <a:spAutoFit/>
          </a:bodyPr>
          <a:lstStyle/>
          <a:p>
            <a:r>
              <a:rPr lang="en-IN" dirty="0" smtClean="0"/>
              <a:t>Pin diagram of LM 35</a:t>
            </a:r>
            <a:endParaRPr lang="en-IN" dirty="0"/>
          </a:p>
        </p:txBody>
      </p:sp>
    </p:spTree>
    <p:extLst>
      <p:ext uri="{BB962C8B-B14F-4D97-AF65-F5344CB8AC3E}">
        <p14:creationId xmlns:p14="http://schemas.microsoft.com/office/powerpoint/2010/main" xmlns="" val="29880820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1981200"/>
            <a:ext cx="3644922" cy="15214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754516781"/>
              </p:ext>
            </p:extLst>
          </p:nvPr>
        </p:nvGraphicFramePr>
        <p:xfrm>
          <a:off x="3733800" y="3962400"/>
          <a:ext cx="5181600" cy="1854200"/>
        </p:xfrm>
        <a:graphic>
          <a:graphicData uri="http://schemas.openxmlformats.org/drawingml/2006/table">
            <a:tbl>
              <a:tblPr firstRow="1" bandRow="1">
                <a:tableStyleId>{D03447BB-5D67-496B-8E87-E561075AD55C}</a:tableStyleId>
              </a:tblPr>
              <a:tblGrid>
                <a:gridCol w="1727200"/>
                <a:gridCol w="1727200"/>
                <a:gridCol w="1727200"/>
              </a:tblGrid>
              <a:tr h="370840">
                <a:tc>
                  <a:txBody>
                    <a:bodyPr/>
                    <a:lstStyle/>
                    <a:p>
                      <a:pPr algn="ctr"/>
                      <a:r>
                        <a:rPr lang="en-IN" sz="1800" dirty="0" smtClean="0"/>
                        <a:t>Pin Number</a:t>
                      </a:r>
                      <a:endParaRPr lang="en-IN" sz="1800" dirty="0"/>
                    </a:p>
                  </a:txBody>
                  <a:tcPr>
                    <a:lnR w="12700" cap="flat" cmpd="sng" algn="ctr">
                      <a:solidFill>
                        <a:schemeClr val="bg1"/>
                      </a:solidFill>
                      <a:prstDash val="solid"/>
                      <a:round/>
                      <a:headEnd type="none" w="med" len="med"/>
                      <a:tailEnd type="none" w="med" len="med"/>
                    </a:lnR>
                  </a:tcPr>
                </a:tc>
                <a:tc>
                  <a:txBody>
                    <a:bodyPr/>
                    <a:lstStyle/>
                    <a:p>
                      <a:pPr algn="ctr"/>
                      <a:r>
                        <a:rPr lang="en-IN" sz="1800" dirty="0" smtClean="0"/>
                        <a:t>Pin Name</a:t>
                      </a:r>
                      <a:endParaRPr lang="en-IN"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800" dirty="0" smtClean="0"/>
                        <a:t>Description</a:t>
                      </a:r>
                      <a:endParaRPr lang="en-IN" sz="1800" dirty="0"/>
                    </a:p>
                  </a:txBody>
                  <a:tcPr>
                    <a:lnL w="12700" cap="flat" cmpd="sng" algn="ctr">
                      <a:solidFill>
                        <a:schemeClr val="bg1"/>
                      </a:solidFill>
                      <a:prstDash val="solid"/>
                      <a:round/>
                      <a:headEnd type="none" w="med" len="med"/>
                      <a:tailEnd type="none" w="med" len="med"/>
                    </a:lnL>
                  </a:tcPr>
                </a:tc>
              </a:tr>
              <a:tr h="370840">
                <a:tc>
                  <a:txBody>
                    <a:bodyPr/>
                    <a:lstStyle/>
                    <a:p>
                      <a:pPr algn="ctr"/>
                      <a:r>
                        <a:rPr lang="en-IN" sz="1600" dirty="0" smtClean="0"/>
                        <a:t>1</a:t>
                      </a:r>
                      <a:endParaRPr lang="en-IN" sz="1600" dirty="0"/>
                    </a:p>
                  </a:txBody>
                  <a:tcPr>
                    <a:lnR w="12700" cap="flat" cmpd="sng" algn="ctr">
                      <a:solidFill>
                        <a:schemeClr val="bg1"/>
                      </a:solidFill>
                      <a:prstDash val="solid"/>
                      <a:round/>
                      <a:headEnd type="none" w="med" len="med"/>
                      <a:tailEnd type="none" w="med" len="med"/>
                    </a:lnR>
                  </a:tcPr>
                </a:tc>
                <a:tc>
                  <a:txBody>
                    <a:bodyPr/>
                    <a:lstStyle/>
                    <a:p>
                      <a:pPr algn="ctr"/>
                      <a:r>
                        <a:rPr lang="en-IN" sz="1600" dirty="0" smtClean="0"/>
                        <a:t>CLK</a:t>
                      </a:r>
                      <a:endParaRPr lang="en-I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600" dirty="0" smtClean="0"/>
                        <a:t>Clock Pin</a:t>
                      </a:r>
                      <a:endParaRPr lang="en-IN" sz="1600" dirty="0"/>
                    </a:p>
                  </a:txBody>
                  <a:tcPr>
                    <a:lnL w="12700" cap="flat" cmpd="sng" algn="ctr">
                      <a:solidFill>
                        <a:schemeClr val="bg1"/>
                      </a:solidFill>
                      <a:prstDash val="solid"/>
                      <a:round/>
                      <a:headEnd type="none" w="med" len="med"/>
                      <a:tailEnd type="none" w="med" len="med"/>
                    </a:lnL>
                  </a:tcPr>
                </a:tc>
              </a:tr>
              <a:tr h="370840">
                <a:tc>
                  <a:txBody>
                    <a:bodyPr/>
                    <a:lstStyle/>
                    <a:p>
                      <a:pPr algn="ctr"/>
                      <a:r>
                        <a:rPr lang="en-IN" sz="1600" dirty="0" smtClean="0"/>
                        <a:t>2</a:t>
                      </a:r>
                      <a:endParaRPr lang="en-IN" sz="1600" dirty="0"/>
                    </a:p>
                  </a:txBody>
                  <a:tcPr>
                    <a:lnR w="12700" cap="flat" cmpd="sng" algn="ctr">
                      <a:solidFill>
                        <a:schemeClr val="bg1"/>
                      </a:solidFill>
                      <a:prstDash val="solid"/>
                      <a:round/>
                      <a:headEnd type="none" w="med" len="med"/>
                      <a:tailEnd type="none" w="med" len="med"/>
                    </a:lnR>
                  </a:tcPr>
                </a:tc>
                <a:tc>
                  <a:txBody>
                    <a:bodyPr/>
                    <a:lstStyle/>
                    <a:p>
                      <a:pPr algn="ctr"/>
                      <a:r>
                        <a:rPr lang="en-IN" sz="1600" dirty="0" smtClean="0"/>
                        <a:t>DIO</a:t>
                      </a:r>
                      <a:endParaRPr lang="en-I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600" dirty="0" smtClean="0"/>
                        <a:t>Data I/O</a:t>
                      </a:r>
                      <a:r>
                        <a:rPr lang="en-IN" sz="1600" baseline="0" dirty="0" smtClean="0"/>
                        <a:t> pin</a:t>
                      </a:r>
                      <a:endParaRPr lang="en-IN" sz="1600" dirty="0"/>
                    </a:p>
                  </a:txBody>
                  <a:tcPr>
                    <a:lnL w="12700" cap="flat" cmpd="sng" algn="ctr">
                      <a:solidFill>
                        <a:schemeClr val="bg1"/>
                      </a:solidFill>
                      <a:prstDash val="solid"/>
                      <a:round/>
                      <a:headEnd type="none" w="med" len="med"/>
                      <a:tailEnd type="none" w="med" len="med"/>
                    </a:lnL>
                  </a:tcPr>
                </a:tc>
              </a:tr>
              <a:tr h="370840">
                <a:tc>
                  <a:txBody>
                    <a:bodyPr/>
                    <a:lstStyle/>
                    <a:p>
                      <a:pPr algn="ctr"/>
                      <a:r>
                        <a:rPr lang="en-IN" sz="1600" dirty="0" smtClean="0"/>
                        <a:t>3</a:t>
                      </a:r>
                      <a:endParaRPr lang="en-IN" sz="1600" dirty="0"/>
                    </a:p>
                  </a:txBody>
                  <a:tcPr>
                    <a:lnR w="12700" cap="flat" cmpd="sng" algn="ctr">
                      <a:solidFill>
                        <a:schemeClr val="bg1"/>
                      </a:solidFill>
                      <a:prstDash val="solid"/>
                      <a:round/>
                      <a:headEnd type="none" w="med" len="med"/>
                      <a:tailEnd type="none" w="med" len="med"/>
                    </a:lnR>
                  </a:tcPr>
                </a:tc>
                <a:tc>
                  <a:txBody>
                    <a:bodyPr/>
                    <a:lstStyle/>
                    <a:p>
                      <a:pPr algn="ctr"/>
                      <a:r>
                        <a:rPr lang="en-IN" sz="1600" dirty="0" smtClean="0"/>
                        <a:t>VCC</a:t>
                      </a:r>
                      <a:endParaRPr lang="en-I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600" dirty="0" smtClean="0"/>
                        <a:t>5V</a:t>
                      </a:r>
                      <a:endParaRPr lang="en-IN" sz="1600" dirty="0"/>
                    </a:p>
                  </a:txBody>
                  <a:tcPr>
                    <a:lnL w="12700" cap="flat" cmpd="sng" algn="ctr">
                      <a:solidFill>
                        <a:schemeClr val="bg1"/>
                      </a:solidFill>
                      <a:prstDash val="solid"/>
                      <a:round/>
                      <a:headEnd type="none" w="med" len="med"/>
                      <a:tailEnd type="none" w="med" len="med"/>
                    </a:lnL>
                  </a:tcPr>
                </a:tc>
              </a:tr>
              <a:tr h="370840">
                <a:tc>
                  <a:txBody>
                    <a:bodyPr/>
                    <a:lstStyle/>
                    <a:p>
                      <a:pPr algn="ctr"/>
                      <a:r>
                        <a:rPr lang="en-IN" sz="1600" dirty="0" smtClean="0"/>
                        <a:t>4</a:t>
                      </a:r>
                      <a:endParaRPr lang="en-IN" sz="1600" dirty="0"/>
                    </a:p>
                  </a:txBody>
                  <a:tcPr>
                    <a:lnR w="12700" cap="flat" cmpd="sng" algn="ctr">
                      <a:solidFill>
                        <a:schemeClr val="bg1"/>
                      </a:solidFill>
                      <a:prstDash val="solid"/>
                      <a:round/>
                      <a:headEnd type="none" w="med" len="med"/>
                      <a:tailEnd type="none" w="med" len="med"/>
                    </a:lnR>
                  </a:tcPr>
                </a:tc>
                <a:tc>
                  <a:txBody>
                    <a:bodyPr/>
                    <a:lstStyle/>
                    <a:p>
                      <a:pPr algn="ctr"/>
                      <a:r>
                        <a:rPr lang="en-IN" sz="1600" dirty="0" smtClean="0"/>
                        <a:t>GND</a:t>
                      </a:r>
                      <a:endParaRPr lang="en-IN"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IN" sz="1600" dirty="0" smtClean="0"/>
                        <a:t>Ground</a:t>
                      </a:r>
                      <a:endParaRPr lang="en-IN" sz="1600" dirty="0"/>
                    </a:p>
                  </a:txBody>
                  <a:tcPr>
                    <a:lnL w="12700" cap="flat" cmpd="sng" algn="ctr">
                      <a:solidFill>
                        <a:schemeClr val="bg1"/>
                      </a:solidFill>
                      <a:prstDash val="solid"/>
                      <a:round/>
                      <a:headEnd type="none" w="med" len="med"/>
                      <a:tailEnd type="none" w="med" len="med"/>
                    </a:lnL>
                  </a:tcPr>
                </a:tc>
              </a:tr>
            </a:tbl>
          </a:graphicData>
        </a:graphic>
      </p:graphicFrame>
      <p:sp>
        <p:nvSpPr>
          <p:cNvPr id="9" name="TextBox 8"/>
          <p:cNvSpPr txBox="1"/>
          <p:nvPr/>
        </p:nvSpPr>
        <p:spPr>
          <a:xfrm>
            <a:off x="858982" y="1611868"/>
            <a:ext cx="2453172" cy="369332"/>
          </a:xfrm>
          <a:prstGeom prst="rect">
            <a:avLst/>
          </a:prstGeom>
          <a:noFill/>
        </p:spPr>
        <p:txBody>
          <a:bodyPr wrap="none" rtlCol="0">
            <a:spAutoFit/>
          </a:bodyPr>
          <a:lstStyle/>
          <a:p>
            <a:r>
              <a:rPr lang="en-IN" dirty="0" smtClean="0"/>
              <a:t>Pin diagram of TM1637</a:t>
            </a:r>
            <a:endParaRPr lang="en-IN" dirty="0"/>
          </a:p>
        </p:txBody>
      </p:sp>
    </p:spTree>
    <p:extLst>
      <p:ext uri="{BB962C8B-B14F-4D97-AF65-F5344CB8AC3E}">
        <p14:creationId xmlns:p14="http://schemas.microsoft.com/office/powerpoint/2010/main" xmlns="" val="849863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1400" y="228600"/>
            <a:ext cx="45719" cy="45719"/>
          </a:xfrm>
        </p:spPr>
        <p:txBody>
          <a:bodyPr>
            <a:normAutofit fontScale="25000" lnSpcReduction="20000"/>
          </a:bodyPr>
          <a:lstStyle/>
          <a:p>
            <a:pPr marL="0" indent="0">
              <a:buNone/>
            </a:pPr>
            <a:r>
              <a:rPr lang="en-IN" sz="100" dirty="0" smtClean="0"/>
              <a:t>.</a:t>
            </a: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2" descr="Nodemcu pinout | Circuits4you.com"/>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1628800"/>
            <a:ext cx="6477000" cy="4772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2971800" y="1066800"/>
            <a:ext cx="2816990" cy="369332"/>
          </a:xfrm>
          <a:prstGeom prst="rect">
            <a:avLst/>
          </a:prstGeom>
          <a:noFill/>
        </p:spPr>
        <p:txBody>
          <a:bodyPr wrap="none" rtlCol="0">
            <a:spAutoFit/>
          </a:bodyPr>
          <a:lstStyle/>
          <a:p>
            <a:r>
              <a:rPr lang="en-IN" dirty="0" smtClean="0"/>
              <a:t>Pin diagram of Node MCU</a:t>
            </a:r>
            <a:endParaRPr lang="en-IN" dirty="0"/>
          </a:p>
        </p:txBody>
      </p:sp>
    </p:spTree>
    <p:extLst>
      <p:ext uri="{BB962C8B-B14F-4D97-AF65-F5344CB8AC3E}">
        <p14:creationId xmlns:p14="http://schemas.microsoft.com/office/powerpoint/2010/main" xmlns="" val="1890376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381000"/>
            <a:ext cx="45719" cy="45719"/>
          </a:xfrm>
        </p:spPr>
        <p:txBody>
          <a:bodyPr>
            <a:normAutofit fontScale="25000" lnSpcReduction="20000"/>
          </a:bodyPr>
          <a:lstStyle/>
          <a:p>
            <a:pPr marL="0" indent="0">
              <a:buNone/>
            </a:pPr>
            <a:r>
              <a:rPr lang="en-IN" sz="100" dirty="0" smtClean="0"/>
              <a:t>.</a:t>
            </a: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1073844444"/>
              </p:ext>
            </p:extLst>
          </p:nvPr>
        </p:nvGraphicFramePr>
        <p:xfrm>
          <a:off x="179510" y="1524000"/>
          <a:ext cx="8784980" cy="4480560"/>
        </p:xfrm>
        <a:graphic>
          <a:graphicData uri="http://schemas.openxmlformats.org/drawingml/2006/table">
            <a:tbl>
              <a:tblPr firstRow="1" bandRow="1">
                <a:tableStyleId>{EB9631B5-78F2-41C9-869B-9F39066F8104}</a:tableStyleId>
              </a:tblPr>
              <a:tblGrid>
                <a:gridCol w="1756996"/>
                <a:gridCol w="1756996"/>
                <a:gridCol w="1756996"/>
                <a:gridCol w="1756996"/>
                <a:gridCol w="1756996"/>
              </a:tblGrid>
              <a:tr h="304800">
                <a:tc>
                  <a:txBody>
                    <a:bodyPr/>
                    <a:lstStyle/>
                    <a:p>
                      <a:pPr algn="ctr"/>
                      <a:r>
                        <a:rPr lang="en-IN" sz="1400" dirty="0">
                          <a:effectLst/>
                        </a:rPr>
                        <a:t>Label</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Input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Output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Notes</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701040">
                <a:tc>
                  <a:txBody>
                    <a:bodyPr/>
                    <a:lstStyle/>
                    <a:p>
                      <a:pPr algn="ctr"/>
                      <a:r>
                        <a:rPr lang="en-IN" sz="1400" dirty="0">
                          <a:effectLst/>
                        </a:rPr>
                        <a:t>D0</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GPIO16</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no interrupt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no PWM or I2C support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HIGH at boot</a:t>
                      </a:r>
                      <a:br>
                        <a:rPr lang="en-IN" sz="1400" dirty="0">
                          <a:effectLst/>
                        </a:rPr>
                      </a:br>
                      <a:r>
                        <a:rPr lang="en-IN" sz="1400" dirty="0">
                          <a:effectLst/>
                        </a:rPr>
                        <a:t>used to wake up from deep sleep</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365760">
                <a:tc>
                  <a:txBody>
                    <a:bodyPr/>
                    <a:lstStyle/>
                    <a:p>
                      <a:pPr algn="ctr"/>
                      <a:r>
                        <a:rPr lang="en-IN" sz="1400" dirty="0">
                          <a:effectLst/>
                        </a:rPr>
                        <a:t>D1</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GPIO5</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smtClean="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often used as SCL (I2C)</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320040">
                <a:tc>
                  <a:txBody>
                    <a:bodyPr/>
                    <a:lstStyle/>
                    <a:p>
                      <a:pPr algn="ctr"/>
                      <a:r>
                        <a:rPr lang="en-IN" sz="1400" dirty="0">
                          <a:effectLst/>
                        </a:rPr>
                        <a:t>D2</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GPIO4</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often used as SDA (I2C)</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274320">
                <a:tc>
                  <a:txBody>
                    <a:bodyPr/>
                    <a:lstStyle/>
                    <a:p>
                      <a:pPr algn="ctr"/>
                      <a:r>
                        <a:rPr lang="en-IN" sz="1400" dirty="0">
                          <a:effectLst/>
                        </a:rPr>
                        <a:t>D3</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GPIO0</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pulled up</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connected to FLASH button, boot fails if pulled LOW</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777240">
                <a:tc>
                  <a:txBody>
                    <a:bodyPr/>
                    <a:lstStyle/>
                    <a:p>
                      <a:pPr algn="ctr"/>
                      <a:r>
                        <a:rPr lang="en-IN" sz="1400" dirty="0">
                          <a:effectLst/>
                        </a:rPr>
                        <a:t>D4</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GPIO2</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pulled up</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HIGH at boot</a:t>
                      </a:r>
                      <a:br>
                        <a:rPr lang="en-IN" sz="1400" dirty="0">
                          <a:effectLst/>
                        </a:rPr>
                      </a:br>
                      <a:r>
                        <a:rPr lang="en-IN" sz="1400" dirty="0">
                          <a:effectLst/>
                        </a:rPr>
                        <a:t>connected to on-board LED, boot fails if pulled LOW</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0">
                <a:tc>
                  <a:txBody>
                    <a:bodyPr/>
                    <a:lstStyle/>
                    <a:p>
                      <a:pPr algn="ctr"/>
                      <a:r>
                        <a:rPr lang="en-IN" sz="1400" dirty="0" smtClean="0">
                          <a:effectLst/>
                        </a:rPr>
                        <a:t>D5</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GPIO14</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SPI (SCLK)</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xmlns="" val="16443190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10200"/>
            <a:ext cx="8229600" cy="914400"/>
          </a:xfrm>
        </p:spPr>
        <p:txBody>
          <a:bodyPr>
            <a:normAutofit fontScale="77500" lnSpcReduction="20000"/>
          </a:bodyPr>
          <a:lstStyle/>
          <a:p>
            <a:pPr marL="0" indent="0">
              <a:buNone/>
            </a:pPr>
            <a:r>
              <a:rPr lang="en-IN" sz="2800" dirty="0"/>
              <a:t>The pins highlighted in green are </a:t>
            </a:r>
            <a:r>
              <a:rPr lang="en-IN" sz="2800" dirty="0" smtClean="0">
                <a:ln>
                  <a:solidFill>
                    <a:srgbClr val="92D050"/>
                  </a:solidFill>
                </a:ln>
              </a:rPr>
              <a:t>OK </a:t>
            </a:r>
            <a:r>
              <a:rPr lang="en-IN" sz="2800" dirty="0" smtClean="0"/>
              <a:t>to </a:t>
            </a:r>
            <a:r>
              <a:rPr lang="en-IN" sz="2800" dirty="0"/>
              <a:t>use. The ones highlighted in yellow are </a:t>
            </a:r>
            <a:r>
              <a:rPr lang="en-IN" sz="2800" dirty="0">
                <a:ln>
                  <a:solidFill>
                    <a:srgbClr val="FFC000"/>
                  </a:solidFill>
                </a:ln>
              </a:rPr>
              <a:t>OK</a:t>
            </a:r>
            <a:r>
              <a:rPr lang="en-IN" sz="2800" dirty="0"/>
              <a:t> to use, but needed to pay attention because they may have unexpected behaviour mainly at boot.</a:t>
            </a:r>
          </a:p>
          <a:p>
            <a:pPr marL="0" indent="0">
              <a:buNone/>
            </a:pP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2123401179"/>
              </p:ext>
            </p:extLst>
          </p:nvPr>
        </p:nvGraphicFramePr>
        <p:xfrm>
          <a:off x="179512" y="1529080"/>
          <a:ext cx="8784980" cy="3637280"/>
        </p:xfrm>
        <a:graphic>
          <a:graphicData uri="http://schemas.openxmlformats.org/drawingml/2006/table">
            <a:tbl>
              <a:tblPr firstRow="1" bandRow="1">
                <a:tableStyleId>{EB9631B5-78F2-41C9-869B-9F39066F8104}</a:tableStyleId>
              </a:tblPr>
              <a:tblGrid>
                <a:gridCol w="1756996"/>
                <a:gridCol w="1756996"/>
                <a:gridCol w="1756996"/>
                <a:gridCol w="1756996"/>
                <a:gridCol w="1756996"/>
              </a:tblGrid>
              <a:tr h="370840">
                <a:tc>
                  <a:txBody>
                    <a:bodyPr/>
                    <a:lstStyle/>
                    <a:p>
                      <a:pPr algn="ctr"/>
                      <a:r>
                        <a:rPr lang="en-IN" sz="1400" dirty="0">
                          <a:effectLst/>
                        </a:rPr>
                        <a:t>Label</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Input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Output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Notes</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233680">
                <a:tc>
                  <a:txBody>
                    <a:bodyPr/>
                    <a:lstStyle/>
                    <a:p>
                      <a:pPr algn="ctr"/>
                      <a:r>
                        <a:rPr lang="en-IN" sz="1400" dirty="0">
                          <a:effectLst/>
                        </a:rPr>
                        <a:t>D6</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GPIO12</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SPI (MISO)</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0">
                <a:tc>
                  <a:txBody>
                    <a:bodyPr/>
                    <a:lstStyle/>
                    <a:p>
                      <a:pPr algn="ctr"/>
                      <a:r>
                        <a:rPr lang="en-IN" sz="1400" dirty="0">
                          <a:effectLst/>
                        </a:rPr>
                        <a:t>D7</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GPIO13</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92D050"/>
                            </a:solidFill>
                          </a:ln>
                          <a:effectLst/>
                        </a:rPr>
                        <a:t>OK</a:t>
                      </a:r>
                      <a:endParaRPr lang="en-IN" sz="1400" b="0" dirty="0">
                        <a:ln>
                          <a:solidFill>
                            <a:srgbClr val="92D05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SPI (MOSI)</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416560">
                <a:tc>
                  <a:txBody>
                    <a:bodyPr/>
                    <a:lstStyle/>
                    <a:p>
                      <a:pPr algn="ctr"/>
                      <a:r>
                        <a:rPr lang="en-IN" sz="1400" dirty="0">
                          <a:effectLst/>
                        </a:rPr>
                        <a:t>D8</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GPIO15</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pulled to GND</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FFC000"/>
                            </a:solidFill>
                          </a:ln>
                          <a:effectLst/>
                        </a:rPr>
                        <a:t>OK</a:t>
                      </a:r>
                      <a:endParaRPr lang="en-IN" sz="1400" b="0" dirty="0">
                        <a:ln>
                          <a:solidFill>
                            <a:srgbClr val="FFC00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SPI (CS)</a:t>
                      </a:r>
                      <a:br>
                        <a:rPr lang="en-IN" sz="1400" dirty="0">
                          <a:effectLst/>
                        </a:rPr>
                      </a:br>
                      <a:r>
                        <a:rPr lang="en-IN" sz="1400" dirty="0">
                          <a:effectLst/>
                        </a:rPr>
                        <a:t>Boot fails if pulled HIGH</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0">
                <a:tc>
                  <a:txBody>
                    <a:bodyPr/>
                    <a:lstStyle/>
                    <a:p>
                      <a:pPr algn="ctr"/>
                      <a:r>
                        <a:rPr lang="en-IN" sz="1400" dirty="0">
                          <a:effectLst/>
                        </a:rPr>
                        <a:t>RX</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GPIO3</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FFC000"/>
                            </a:solidFill>
                          </a:ln>
                          <a:effectLst/>
                        </a:rPr>
                        <a:t>OK</a:t>
                      </a:r>
                      <a:endParaRPr lang="en-IN" sz="1400" b="0" dirty="0">
                        <a:ln>
                          <a:solidFill>
                            <a:srgbClr val="FFC00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RX pin</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HIGH at boot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782320">
                <a:tc>
                  <a:txBody>
                    <a:bodyPr/>
                    <a:lstStyle/>
                    <a:p>
                      <a:pPr algn="ctr"/>
                      <a:r>
                        <a:rPr lang="en-IN" sz="1400" dirty="0">
                          <a:effectLst/>
                        </a:rPr>
                        <a:t>TX</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GPIO1</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TX pin</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ln>
                            <a:solidFill>
                              <a:srgbClr val="FFC000"/>
                            </a:solidFill>
                          </a:ln>
                          <a:effectLst/>
                        </a:rPr>
                        <a:t>OK</a:t>
                      </a:r>
                      <a:endParaRPr lang="en-IN" sz="1400" b="0" dirty="0">
                        <a:ln>
                          <a:solidFill>
                            <a:srgbClr val="FFC000"/>
                          </a:solidFill>
                        </a:ln>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HIGH at boot</a:t>
                      </a:r>
                      <a:br>
                        <a:rPr lang="en-IN" sz="1400" dirty="0">
                          <a:effectLst/>
                        </a:rPr>
                      </a:br>
                      <a:r>
                        <a:rPr lang="en-IN" sz="1400" dirty="0">
                          <a:effectLst/>
                        </a:rPr>
                        <a:t>debug output at boot, boot fails if pulled LOW</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tcPr>
                </a:tc>
              </a:tr>
              <a:tr h="370840">
                <a:tc>
                  <a:txBody>
                    <a:bodyPr/>
                    <a:lstStyle/>
                    <a:p>
                      <a:pPr algn="ctr"/>
                      <a:r>
                        <a:rPr lang="en-IN" sz="1400" dirty="0">
                          <a:effectLst/>
                        </a:rPr>
                        <a:t>A0</a:t>
                      </a:r>
                      <a:endParaRPr lang="en-IN" sz="1400" b="0" dirty="0">
                        <a:effectLst/>
                      </a:endParaRPr>
                    </a:p>
                  </a:txBody>
                  <a:tcPr marL="76200" marR="76200" marT="76200" marB="76200">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ADC0</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Analog Input</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r>
                        <a:rPr lang="en-IN" sz="1400" dirty="0">
                          <a:effectLst/>
                        </a:rPr>
                        <a:t>X</a:t>
                      </a:r>
                      <a:endParaRPr lang="en-IN" sz="1400" b="0" dirty="0">
                        <a:effectLst/>
                      </a:endParaRPr>
                    </a:p>
                  </a:txBody>
                  <a:tcPr marL="76200" marR="76200" marT="76200" marB="7620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ctr"/>
                      <a:endParaRPr lang="en-IN" sz="1400" dirty="0"/>
                    </a:p>
                  </a:txBody>
                  <a:tcPr>
                    <a:lnL w="12700" cap="flat" cmpd="sng" algn="ctr">
                      <a:solidFill>
                        <a:schemeClr val="bg2">
                          <a:lumMod val="75000"/>
                        </a:schemeClr>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xmlns="" val="2041170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9" name="TextBox 8"/>
          <p:cNvSpPr txBox="1"/>
          <p:nvPr/>
        </p:nvSpPr>
        <p:spPr>
          <a:xfrm>
            <a:off x="2853471" y="1371600"/>
            <a:ext cx="3318729" cy="369332"/>
          </a:xfrm>
          <a:prstGeom prst="rect">
            <a:avLst/>
          </a:prstGeom>
          <a:noFill/>
        </p:spPr>
        <p:txBody>
          <a:bodyPr wrap="none" rtlCol="0">
            <a:spAutoFit/>
          </a:bodyPr>
          <a:lstStyle/>
          <a:p>
            <a:pPr algn="ctr"/>
            <a:r>
              <a:rPr lang="en-IN" dirty="0" smtClean="0"/>
              <a:t>Pin diagram of Lilypad Arduino</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9200" y="2209800"/>
            <a:ext cx="6796256" cy="350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498634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6000" u="sng" dirty="0" smtClean="0"/>
              <a:t>Contents</a:t>
            </a:r>
            <a:endParaRPr lang="en-US" sz="6000" u="sng" dirty="0"/>
          </a:p>
        </p:txBody>
      </p:sp>
      <p:sp>
        <p:nvSpPr>
          <p:cNvPr id="3" name="Content Placeholder 2"/>
          <p:cNvSpPr>
            <a:spLocks noGrp="1"/>
          </p:cNvSpPr>
          <p:nvPr>
            <p:ph idx="1"/>
          </p:nvPr>
        </p:nvSpPr>
        <p:spPr>
          <a:xfrm>
            <a:off x="457200" y="1600200"/>
            <a:ext cx="8229600" cy="4876800"/>
          </a:xfrm>
        </p:spPr>
        <p:txBody>
          <a:bodyPr>
            <a:normAutofit fontScale="25000" lnSpcReduction="20000"/>
          </a:bodyPr>
          <a:lstStyle/>
          <a:p>
            <a:r>
              <a:rPr lang="en-US" sz="8000" dirty="0" smtClean="0"/>
              <a:t>Motivation</a:t>
            </a:r>
          </a:p>
          <a:p>
            <a:r>
              <a:rPr lang="en-US" sz="8000" dirty="0" smtClean="0"/>
              <a:t>Introduction</a:t>
            </a:r>
          </a:p>
          <a:p>
            <a:r>
              <a:rPr lang="en-US" sz="8000" dirty="0" smtClean="0"/>
              <a:t>Objectives							</a:t>
            </a:r>
          </a:p>
          <a:p>
            <a:r>
              <a:rPr lang="en-US" sz="8000" dirty="0" smtClean="0"/>
              <a:t>Hardware &amp; Software Requirement </a:t>
            </a:r>
          </a:p>
          <a:p>
            <a:pPr lvl="2"/>
            <a:r>
              <a:rPr lang="en-US" sz="7700" dirty="0" smtClean="0"/>
              <a:t>Specifications</a:t>
            </a:r>
          </a:p>
          <a:p>
            <a:pPr lvl="2"/>
            <a:r>
              <a:rPr lang="en-US" sz="7700" dirty="0" smtClean="0"/>
              <a:t>Pin Diagrams</a:t>
            </a:r>
          </a:p>
          <a:p>
            <a:r>
              <a:rPr lang="en-US" sz="8000" dirty="0" smtClean="0"/>
              <a:t>Block Diagram of  the System</a:t>
            </a:r>
          </a:p>
          <a:p>
            <a:r>
              <a:rPr lang="en-US" sz="8000" dirty="0" smtClean="0"/>
              <a:t>System Design </a:t>
            </a:r>
          </a:p>
          <a:p>
            <a:r>
              <a:rPr lang="en-US" sz="8000" dirty="0" smtClean="0"/>
              <a:t>Programming Logic</a:t>
            </a:r>
          </a:p>
          <a:p>
            <a:r>
              <a:rPr lang="en-US" sz="8000" dirty="0" smtClean="0"/>
              <a:t>Coding </a:t>
            </a:r>
          </a:p>
          <a:p>
            <a:r>
              <a:rPr lang="en-US" sz="8000" dirty="0" smtClean="0"/>
              <a:t>Results</a:t>
            </a:r>
            <a:endParaRPr lang="en-US" sz="7500" dirty="0" smtClean="0"/>
          </a:p>
          <a:p>
            <a:r>
              <a:rPr lang="en-US" sz="8000" dirty="0" smtClean="0"/>
              <a:t>Conclusions </a:t>
            </a:r>
          </a:p>
          <a:p>
            <a:r>
              <a:rPr lang="en-US" sz="8000" dirty="0" smtClean="0"/>
              <a:t>References </a:t>
            </a:r>
            <a:endParaRPr lang="en-US" sz="8000" dirty="0"/>
          </a:p>
          <a:p>
            <a:r>
              <a:rPr lang="en-US" sz="8000" dirty="0" smtClean="0"/>
              <a:t>Research Paper</a:t>
            </a:r>
          </a:p>
          <a:p>
            <a:pPr>
              <a:buNone/>
            </a:pPr>
            <a:endParaRPr lang="en-US" sz="5600" dirty="0" smtClean="0"/>
          </a:p>
          <a:p>
            <a:pPr>
              <a:buNone/>
            </a:pPr>
            <a:r>
              <a:rPr lang="en-US" sz="5200" dirty="0" smtClean="0"/>
              <a:t> </a:t>
            </a:r>
          </a:p>
          <a:p>
            <a:pPr marL="514350" indent="-514350">
              <a:buNone/>
            </a:pPr>
            <a:endParaRPr lang="en-US" dirty="0" smtClean="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95800" y="2438400"/>
            <a:ext cx="4486275" cy="3914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a:xfrm>
            <a:off x="457200" y="1143000"/>
            <a:ext cx="8229600" cy="1143000"/>
          </a:xfrm>
        </p:spPr>
        <p:txBody>
          <a:bodyPr>
            <a:noAutofit/>
          </a:bodyPr>
          <a:lstStyle/>
          <a:p>
            <a:pPr algn="ctr"/>
            <a:r>
              <a:rPr lang="en-IN" sz="6000" u="sng" dirty="0" smtClean="0"/>
              <a:t>Block Diagram of the System</a:t>
            </a:r>
            <a:endParaRPr lang="en-IN" sz="6000" u="sng"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6" name="Content Placeholder 5"/>
          <p:cNvSpPr>
            <a:spLocks noGrp="1"/>
          </p:cNvSpPr>
          <p:nvPr>
            <p:ph idx="1"/>
          </p:nvPr>
        </p:nvSpPr>
        <p:spPr>
          <a:xfrm>
            <a:off x="-2133600" y="1600200"/>
            <a:ext cx="45719" cy="45719"/>
          </a:xfrm>
        </p:spPr>
        <p:txBody>
          <a:bodyPr>
            <a:normAutofit fontScale="25000" lnSpcReduction="20000"/>
          </a:bodyPr>
          <a:lstStyle/>
          <a:p>
            <a:pPr marL="0" indent="0">
              <a:buNone/>
            </a:pPr>
            <a:r>
              <a:rPr lang="en-IN" sz="100" dirty="0" smtClean="0"/>
              <a:t>.</a:t>
            </a:r>
            <a:endParaRPr lang="en-IN" sz="100" dirty="0"/>
          </a:p>
        </p:txBody>
      </p:sp>
      <p:sp>
        <p:nvSpPr>
          <p:cNvPr id="7" name="TextBox 6"/>
          <p:cNvSpPr txBox="1"/>
          <p:nvPr/>
        </p:nvSpPr>
        <p:spPr>
          <a:xfrm>
            <a:off x="457200" y="2257485"/>
            <a:ext cx="4038600" cy="4524315"/>
          </a:xfrm>
          <a:prstGeom prst="rect">
            <a:avLst/>
          </a:prstGeom>
          <a:noFill/>
        </p:spPr>
        <p:txBody>
          <a:bodyPr wrap="square" rtlCol="0">
            <a:spAutoFit/>
          </a:bodyPr>
          <a:lstStyle/>
          <a:p>
            <a:pPr>
              <a:buFont typeface="Arial" pitchFamily="34" charset="0"/>
              <a:buChar char="•"/>
            </a:pPr>
            <a:r>
              <a:rPr lang="en-IN" dirty="0" smtClean="0"/>
              <a:t>As soon as a Pulse is detected a voltage can be seen which when amplified and smoothened is converted into a digital value By Lilypad Arduino</a:t>
            </a:r>
          </a:p>
          <a:p>
            <a:pPr>
              <a:buFont typeface="Arial" pitchFamily="34" charset="0"/>
              <a:buChar char="•"/>
            </a:pPr>
            <a:endParaRPr lang="en-IN" dirty="0" smtClean="0"/>
          </a:p>
          <a:p>
            <a:pPr>
              <a:buFont typeface="Arial" pitchFamily="34" charset="0"/>
              <a:buChar char="•"/>
            </a:pPr>
            <a:r>
              <a:rPr lang="en-IN" dirty="0" smtClean="0"/>
              <a:t>The Temperature Sensor gives a similar analog output in voltage and that is too converted into a digital value by an A/D converter present on Lilypad Arduino</a:t>
            </a:r>
          </a:p>
          <a:p>
            <a:pPr>
              <a:buFont typeface="Arial" pitchFamily="34" charset="0"/>
              <a:buChar char="•"/>
            </a:pPr>
            <a:endParaRPr lang="en-IN" dirty="0" smtClean="0"/>
          </a:p>
          <a:p>
            <a:pPr>
              <a:buFont typeface="Arial" pitchFamily="34" charset="0"/>
              <a:buChar char="•"/>
            </a:pPr>
            <a:r>
              <a:rPr lang="en-IN" dirty="0" smtClean="0"/>
              <a:t>Both of these values are then printed on Display module follow in sequence after a set delay and alongside the data is sent to an online platform</a:t>
            </a:r>
          </a:p>
          <a:p>
            <a:endParaRPr lang="en-US" dirty="0"/>
          </a:p>
        </p:txBody>
      </p:sp>
    </p:spTree>
    <p:extLst>
      <p:ext uri="{BB962C8B-B14F-4D97-AF65-F5344CB8AC3E}">
        <p14:creationId xmlns:p14="http://schemas.microsoft.com/office/powerpoint/2010/main" xmlns="" val="19865882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System Design</a:t>
            </a:r>
            <a:endParaRPr lang="en-IN" sz="6000" u="sng" dirty="0"/>
          </a:p>
        </p:txBody>
      </p:sp>
      <p:sp>
        <p:nvSpPr>
          <p:cNvPr id="3" name="Content Placeholder 2"/>
          <p:cNvSpPr>
            <a:spLocks noGrp="1"/>
          </p:cNvSpPr>
          <p:nvPr>
            <p:ph idx="1"/>
          </p:nvPr>
        </p:nvSpPr>
        <p:spPr>
          <a:xfrm>
            <a:off x="-2057400" y="6096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7" name="TextBox 6"/>
          <p:cNvSpPr txBox="1"/>
          <p:nvPr/>
        </p:nvSpPr>
        <p:spPr>
          <a:xfrm>
            <a:off x="762000" y="1905000"/>
            <a:ext cx="7772400" cy="4647426"/>
          </a:xfrm>
          <a:prstGeom prst="rect">
            <a:avLst/>
          </a:prstGeom>
          <a:noFill/>
        </p:spPr>
        <p:txBody>
          <a:bodyPr wrap="square" rtlCol="0">
            <a:spAutoFit/>
          </a:bodyPr>
          <a:lstStyle/>
          <a:p>
            <a:pPr>
              <a:buFont typeface="Arial" pitchFamily="34" charset="0"/>
              <a:buChar char="•"/>
            </a:pPr>
            <a:r>
              <a:rPr lang="en-US" dirty="0" smtClean="0"/>
              <a:t>Interfaced  Temperature Sensor  with LilyPad</a:t>
            </a:r>
          </a:p>
          <a:p>
            <a:pPr>
              <a:buFont typeface="Arial" pitchFamily="34" charset="0"/>
              <a:buChar char="•"/>
            </a:pPr>
            <a:endParaRPr lang="en-US" dirty="0" smtClean="0"/>
          </a:p>
          <a:p>
            <a:pPr>
              <a:buFont typeface="Arial" pitchFamily="34" charset="0"/>
              <a:buChar char="•"/>
            </a:pPr>
            <a:r>
              <a:rPr lang="en-US" dirty="0" smtClean="0"/>
              <a:t>Interfaced  Pulse Sensor with Lilypad</a:t>
            </a:r>
          </a:p>
          <a:p>
            <a:pPr>
              <a:buFont typeface="Arial" pitchFamily="34" charset="0"/>
              <a:buChar char="•"/>
            </a:pPr>
            <a:endParaRPr lang="en-US" dirty="0" smtClean="0"/>
          </a:p>
          <a:p>
            <a:pPr>
              <a:buFont typeface="Arial" pitchFamily="34" charset="0"/>
              <a:buChar char="•"/>
            </a:pPr>
            <a:r>
              <a:rPr lang="en-US" dirty="0" smtClean="0"/>
              <a:t>Interfaced LCD Display with LilyPad</a:t>
            </a:r>
          </a:p>
          <a:p>
            <a:pPr>
              <a:buFont typeface="Arial" pitchFamily="34" charset="0"/>
              <a:buChar char="•"/>
            </a:pPr>
            <a:endParaRPr lang="en-US" dirty="0" smtClean="0"/>
          </a:p>
          <a:p>
            <a:pPr>
              <a:buFont typeface="Arial" pitchFamily="34" charset="0"/>
              <a:buChar char="•"/>
            </a:pPr>
            <a:r>
              <a:rPr lang="en-US" dirty="0" smtClean="0"/>
              <a:t>Integrated all the Components on Glove</a:t>
            </a:r>
          </a:p>
          <a:p>
            <a:pPr>
              <a:buFont typeface="Arial" pitchFamily="34" charset="0"/>
              <a:buChar char="•"/>
            </a:pPr>
            <a:endParaRPr lang="en-US" sz="1600" b="1" dirty="0" smtClean="0"/>
          </a:p>
          <a:p>
            <a:r>
              <a:rPr lang="en-US" sz="1600" b="1" dirty="0" smtClean="0"/>
              <a:t>         </a:t>
            </a:r>
            <a:r>
              <a:rPr lang="en-IN" sz="1600" b="1" dirty="0" smtClean="0"/>
              <a:t>Components Sewn onto the glove.</a:t>
            </a:r>
          </a:p>
          <a:p>
            <a:pPr lvl="1"/>
            <a:r>
              <a:rPr lang="en-IN" sz="1600" b="1" dirty="0" smtClean="0"/>
              <a:t>Components connected using the conductive thread.</a:t>
            </a:r>
          </a:p>
          <a:p>
            <a:pPr lvl="1"/>
            <a:r>
              <a:rPr lang="en-IN" sz="1600" b="1" dirty="0" smtClean="0"/>
              <a:t>Cross Connected using Conductive thread.</a:t>
            </a:r>
          </a:p>
          <a:p>
            <a:pPr lvl="1"/>
            <a:r>
              <a:rPr lang="en-IN" sz="1600" b="1" dirty="0" smtClean="0"/>
              <a:t>Placed the battery holder and sewn everything tight.</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a:p>
        </p:txBody>
      </p:sp>
      <p:pic>
        <p:nvPicPr>
          <p:cNvPr id="8" name="Content Placeholder 4"/>
          <p:cNvPicPr>
            <a:picLocks noChangeAspect="1"/>
          </p:cNvPicPr>
          <p:nvPr/>
        </p:nvPicPr>
        <p:blipFill rotWithShape="1">
          <a:blip r:embed="rId2">
            <a:extLst>
              <a:ext uri="{28A0092B-C50C-407E-A947-70E740481C1C}">
                <a14:useLocalDpi xmlns:a14="http://schemas.microsoft.com/office/drawing/2010/main" xmlns="" val="0"/>
              </a:ext>
            </a:extLst>
          </a:blip>
          <a:srcRect l="80" t="35931" r="1643" b="39548"/>
          <a:stretch/>
        </p:blipFill>
        <p:spPr>
          <a:xfrm>
            <a:off x="6629399" y="1676400"/>
            <a:ext cx="2399861" cy="1699433"/>
          </a:xfrm>
          <a:prstGeom prst="rect">
            <a:avLst/>
          </a:prstGeom>
        </p:spPr>
      </p:pic>
      <p:pic>
        <p:nvPicPr>
          <p:cNvPr id="9" name="Picture 3" descr="C:\Users\hp\Desktop\Screenshot_20191106_070210.jp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165" t="34489" r="2130" b="39885"/>
          <a:stretch/>
        </p:blipFill>
        <p:spPr bwMode="auto">
          <a:xfrm>
            <a:off x="6642019" y="3680633"/>
            <a:ext cx="2501981" cy="172107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81813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400" u="sng" dirty="0" smtClean="0"/>
              <a:t>Programming  Logic</a:t>
            </a:r>
            <a:endParaRPr lang="en-IN" sz="4400" u="sng"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
        <p:nvSpPr>
          <p:cNvPr id="3" name="Content Placeholder 2"/>
          <p:cNvSpPr>
            <a:spLocks noGrp="1"/>
          </p:cNvSpPr>
          <p:nvPr>
            <p:ph idx="1"/>
          </p:nvPr>
        </p:nvSpPr>
        <p:spPr>
          <a:xfrm>
            <a:off x="-1676400" y="1066800"/>
            <a:ext cx="45719" cy="45719"/>
          </a:xfrm>
        </p:spPr>
        <p:txBody>
          <a:bodyPr>
            <a:normAutofit fontScale="25000" lnSpcReduction="20000"/>
          </a:bodyPr>
          <a:lstStyle/>
          <a:p>
            <a:pPr marL="0" indent="0">
              <a:buNone/>
            </a:pPr>
            <a:r>
              <a:rPr lang="en-IN" sz="100" dirty="0" smtClean="0"/>
              <a:t>.</a:t>
            </a:r>
            <a:endParaRPr lang="en-IN" sz="1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1676400"/>
            <a:ext cx="7696200"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99343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400" u="sng" dirty="0"/>
              <a:t>Programming  Logic</a:t>
            </a:r>
          </a:p>
        </p:txBody>
      </p:sp>
      <p:sp>
        <p:nvSpPr>
          <p:cNvPr id="3" name="Content Placeholder 2"/>
          <p:cNvSpPr>
            <a:spLocks noGrp="1"/>
          </p:cNvSpPr>
          <p:nvPr>
            <p:ph idx="1"/>
          </p:nvPr>
        </p:nvSpPr>
        <p:spPr/>
        <p:txBody>
          <a:bodyPr>
            <a:normAutofit/>
          </a:bodyPr>
          <a:lstStyle/>
          <a:p>
            <a:pPr lvl="1">
              <a:buFont typeface="Wingdings" pitchFamily="2" charset="2"/>
              <a:buChar char="Ø"/>
            </a:pPr>
            <a:r>
              <a:rPr lang="en-IN" sz="2200" dirty="0"/>
              <a:t>Pulse sensor ,detects the pulse based on </a:t>
            </a:r>
            <a:r>
              <a:rPr lang="en-IN" sz="2200" dirty="0" smtClean="0"/>
              <a:t>the threshold </a:t>
            </a:r>
            <a:r>
              <a:rPr lang="en-IN" sz="2200" dirty="0"/>
              <a:t>value set for it, using sawStartOfBeat() function.</a:t>
            </a:r>
          </a:p>
          <a:p>
            <a:pPr lvl="1">
              <a:buFont typeface="Wingdings" pitchFamily="2" charset="2"/>
              <a:buChar char="Ø"/>
            </a:pPr>
            <a:r>
              <a:rPr lang="en-IN" sz="2200" dirty="0"/>
              <a:t>Once the pulse is </a:t>
            </a:r>
            <a:r>
              <a:rPr lang="en-IN" sz="2200" dirty="0" smtClean="0"/>
              <a:t>detected, data </a:t>
            </a:r>
            <a:r>
              <a:rPr lang="en-IN" sz="2200" dirty="0"/>
              <a:t>is read in </a:t>
            </a:r>
            <a:r>
              <a:rPr lang="en-IN" sz="2200" dirty="0" smtClean="0"/>
              <a:t>beats/minute </a:t>
            </a:r>
            <a:r>
              <a:rPr lang="en-IN" sz="2200" dirty="0"/>
              <a:t>using getBeatsPerMinute() function.</a:t>
            </a:r>
          </a:p>
          <a:p>
            <a:pPr lvl="1">
              <a:buFont typeface="Wingdings" pitchFamily="2" charset="2"/>
              <a:buChar char="Ø"/>
            </a:pPr>
            <a:r>
              <a:rPr lang="en-IN" sz="2200" dirty="0"/>
              <a:t>This data is printed on TM1637 display module using </a:t>
            </a:r>
          </a:p>
          <a:p>
            <a:pPr marL="536575" lvl="1" indent="0">
              <a:buNone/>
            </a:pPr>
            <a:r>
              <a:rPr lang="en-IN" sz="2200" dirty="0"/>
              <a:t>display.print() function and immediately sent on </a:t>
            </a:r>
            <a:r>
              <a:rPr lang="en-IN" sz="2200" b="1" dirty="0" smtClean="0"/>
              <a:t>ThingSpeak </a:t>
            </a:r>
            <a:r>
              <a:rPr lang="en-IN" sz="2200" dirty="0"/>
              <a:t>via ESP8266</a:t>
            </a:r>
            <a:endParaRPr lang="en-IN" sz="2200" b="1" dirty="0"/>
          </a:p>
          <a:p>
            <a:pPr lvl="1">
              <a:buFont typeface="Wingdings" pitchFamily="2" charset="2"/>
              <a:buChar char="Ø"/>
            </a:pPr>
            <a:r>
              <a:rPr lang="en-IN" sz="2200" dirty="0"/>
              <a:t>Once the data is displayed, display is cleared soon after </a:t>
            </a:r>
          </a:p>
          <a:p>
            <a:pPr lvl="1">
              <a:buFont typeface="Wingdings" pitchFamily="2" charset="2"/>
              <a:buChar char="Ø"/>
            </a:pPr>
            <a:r>
              <a:rPr lang="en-IN" sz="2200" dirty="0"/>
              <a:t>This cycle is repeated for after each 2 </a:t>
            </a:r>
            <a:r>
              <a:rPr lang="en-IN" sz="2200" dirty="0" smtClean="0"/>
              <a:t>seconds </a:t>
            </a:r>
            <a:r>
              <a:rPr lang="en-IN" sz="2200" dirty="0"/>
              <a:t>or whenever the pulse is detected for a set time.</a:t>
            </a:r>
          </a:p>
          <a:p>
            <a:pPr marL="0" indent="0">
              <a:buNone/>
            </a:pPr>
            <a:endParaRPr lang="en-IN"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2552937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400" u="sng" dirty="0" smtClean="0"/>
              <a:t>Programming  Logic Contd</a:t>
            </a:r>
            <a:r>
              <a:rPr lang="en-IN" sz="4400" dirty="0" smtClean="0"/>
              <a:t>..</a:t>
            </a:r>
            <a:endParaRPr lang="en-IN" sz="4400" dirty="0"/>
          </a:p>
        </p:txBody>
      </p:sp>
      <p:sp>
        <p:nvSpPr>
          <p:cNvPr id="3" name="Content Placeholder 2"/>
          <p:cNvSpPr>
            <a:spLocks noGrp="1"/>
          </p:cNvSpPr>
          <p:nvPr>
            <p:ph idx="1"/>
          </p:nvPr>
        </p:nvSpPr>
        <p:spPr>
          <a:xfrm>
            <a:off x="457200" y="1981200"/>
            <a:ext cx="8229600" cy="3322320"/>
          </a:xfrm>
        </p:spPr>
        <p:txBody>
          <a:bodyPr>
            <a:normAutofit/>
          </a:bodyPr>
          <a:lstStyle/>
          <a:p>
            <a:pPr lvl="1">
              <a:buFont typeface="Wingdings" pitchFamily="2" charset="2"/>
              <a:buChar char="Ø"/>
            </a:pPr>
            <a:r>
              <a:rPr lang="en-IN" sz="2200" dirty="0"/>
              <a:t>After set time Data from LM35 Temperature sensor is taken too for a set time</a:t>
            </a:r>
          </a:p>
          <a:p>
            <a:pPr lvl="1">
              <a:buFont typeface="Wingdings" pitchFamily="2" charset="2"/>
              <a:buChar char="Ø"/>
            </a:pPr>
            <a:r>
              <a:rPr lang="en-IN" sz="2200" dirty="0"/>
              <a:t>A stabilised Data Reading from temperature sensor is detected and fed to TM1637 display module using display.print() function and immediately sent on </a:t>
            </a:r>
            <a:r>
              <a:rPr lang="en-IN" sz="2200" b="1" dirty="0"/>
              <a:t>ThingSpeak </a:t>
            </a:r>
            <a:r>
              <a:rPr lang="en-IN" sz="2200" dirty="0"/>
              <a:t>via </a:t>
            </a:r>
            <a:r>
              <a:rPr lang="en-IN" sz="2200" dirty="0" smtClean="0"/>
              <a:t>ESP8266</a:t>
            </a:r>
          </a:p>
          <a:p>
            <a:pPr lvl="1">
              <a:buFont typeface="Wingdings" pitchFamily="2" charset="2"/>
              <a:buChar char="Ø"/>
            </a:pPr>
            <a:r>
              <a:rPr lang="en-IN" sz="2200" dirty="0" smtClean="0"/>
              <a:t>Display is cleared soon after and process repeated again for set time</a:t>
            </a:r>
            <a:endParaRPr lang="en-IN"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4223274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Coding</a:t>
            </a:r>
            <a:endParaRPr lang="en-IN" sz="6000" u="sng" dirty="0"/>
          </a:p>
        </p:txBody>
      </p:sp>
      <p:sp>
        <p:nvSpPr>
          <p:cNvPr id="3" name="Content Placeholder 2"/>
          <p:cNvSpPr>
            <a:spLocks noGrp="1"/>
          </p:cNvSpPr>
          <p:nvPr>
            <p:ph idx="1"/>
          </p:nvPr>
        </p:nvSpPr>
        <p:spPr>
          <a:xfrm flipV="1">
            <a:off x="-2362200" y="502921"/>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8" name="Straight Connector 7"/>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a:off x="42672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5" name="TextBox 4"/>
          <p:cNvSpPr txBox="1"/>
          <p:nvPr/>
        </p:nvSpPr>
        <p:spPr>
          <a:xfrm>
            <a:off x="76200" y="1631752"/>
            <a:ext cx="4267199" cy="5293757"/>
          </a:xfrm>
          <a:prstGeom prst="rect">
            <a:avLst/>
          </a:prstGeom>
          <a:noFill/>
        </p:spPr>
        <p:txBody>
          <a:bodyPr wrap="square" rtlCol="0">
            <a:spAutoFit/>
          </a:bodyPr>
          <a:lstStyle/>
          <a:p>
            <a:r>
              <a:rPr lang="en-IN" sz="1400" dirty="0" smtClean="0"/>
              <a:t>#include </a:t>
            </a:r>
            <a:r>
              <a:rPr lang="en-IN" sz="1400" dirty="0"/>
              <a:t>&lt;</a:t>
            </a:r>
            <a:r>
              <a:rPr lang="en-IN" sz="1400" dirty="0">
                <a:solidFill>
                  <a:srgbClr val="C00000"/>
                </a:solidFill>
              </a:rPr>
              <a:t>LiquidCrystal.h</a:t>
            </a:r>
            <a:r>
              <a:rPr lang="en-IN" sz="1400" dirty="0"/>
              <a:t>&gt;</a:t>
            </a:r>
          </a:p>
          <a:p>
            <a:r>
              <a:rPr lang="en-IN" sz="1400" dirty="0">
                <a:solidFill>
                  <a:srgbClr val="C00000"/>
                </a:solidFill>
              </a:rPr>
              <a:t>LiquidCrystal</a:t>
            </a:r>
            <a:r>
              <a:rPr lang="en-IN" sz="1400" dirty="0"/>
              <a:t> lcd(12, 11, 5, 4, 3, 2);</a:t>
            </a:r>
          </a:p>
          <a:p>
            <a:r>
              <a:rPr lang="en-IN" sz="1400" dirty="0"/>
              <a:t>#include &lt;</a:t>
            </a:r>
            <a:r>
              <a:rPr lang="en-IN" sz="1400" dirty="0">
                <a:solidFill>
                  <a:srgbClr val="C00000"/>
                </a:solidFill>
              </a:rPr>
              <a:t>SoftwareSerial.h</a:t>
            </a:r>
            <a:r>
              <a:rPr lang="en-IN" sz="1400" dirty="0"/>
              <a:t>&gt;</a:t>
            </a:r>
          </a:p>
          <a:p>
            <a:r>
              <a:rPr lang="en-IN" sz="1400" dirty="0">
                <a:solidFill>
                  <a:schemeClr val="bg2">
                    <a:lumMod val="50000"/>
                  </a:schemeClr>
                </a:solidFill>
              </a:rPr>
              <a:t>float</a:t>
            </a:r>
            <a:r>
              <a:rPr lang="en-IN" sz="1400" dirty="0"/>
              <a:t> pulse = 0;</a:t>
            </a:r>
          </a:p>
          <a:p>
            <a:r>
              <a:rPr lang="en-IN" sz="1400" dirty="0">
                <a:solidFill>
                  <a:schemeClr val="bg2">
                    <a:lumMod val="50000"/>
                  </a:schemeClr>
                </a:solidFill>
              </a:rPr>
              <a:t>float</a:t>
            </a:r>
            <a:r>
              <a:rPr lang="en-IN" sz="1400" dirty="0"/>
              <a:t> </a:t>
            </a:r>
            <a:r>
              <a:rPr lang="en-IN" sz="1400" dirty="0">
                <a:solidFill>
                  <a:srgbClr val="C00000"/>
                </a:solidFill>
              </a:rPr>
              <a:t>temp</a:t>
            </a:r>
            <a:r>
              <a:rPr lang="en-IN" sz="1400" dirty="0"/>
              <a:t> = 0;</a:t>
            </a:r>
          </a:p>
          <a:p>
            <a:r>
              <a:rPr lang="en-IN" sz="1400" dirty="0">
                <a:solidFill>
                  <a:srgbClr val="C00000"/>
                </a:solidFill>
              </a:rPr>
              <a:t>SoftwareSerial</a:t>
            </a:r>
            <a:r>
              <a:rPr lang="en-IN" sz="1400" dirty="0"/>
              <a:t> ser(9,10);</a:t>
            </a:r>
          </a:p>
          <a:p>
            <a:r>
              <a:rPr lang="en-IN" sz="1400" dirty="0"/>
              <a:t>String apiKey = "SNX3F6OPUW50DUL9";</a:t>
            </a:r>
          </a:p>
          <a:p>
            <a:r>
              <a:rPr lang="en-IN" sz="1400" dirty="0"/>
              <a:t>String </a:t>
            </a:r>
            <a:r>
              <a:rPr lang="en-IN" sz="1400" dirty="0">
                <a:solidFill>
                  <a:srgbClr val="C00000"/>
                </a:solidFill>
              </a:rPr>
              <a:t>ssid</a:t>
            </a:r>
            <a:r>
              <a:rPr lang="en-IN" sz="1400" dirty="0"/>
              <a:t> = </a:t>
            </a:r>
            <a:r>
              <a:rPr lang="en-IN" sz="1400" dirty="0" smtClean="0"/>
              <a:t>“</a:t>
            </a:r>
            <a:r>
              <a:rPr lang="en-IN" sz="1400" dirty="0" err="1" smtClean="0"/>
              <a:t>ujjawal</a:t>
            </a:r>
            <a:r>
              <a:rPr lang="en-IN" sz="1400" dirty="0" smtClean="0"/>
              <a:t>"; </a:t>
            </a:r>
            <a:endParaRPr lang="en-IN" sz="1400" dirty="0"/>
          </a:p>
          <a:p>
            <a:r>
              <a:rPr lang="en-IN" sz="1400" dirty="0"/>
              <a:t>String pass = </a:t>
            </a:r>
            <a:r>
              <a:rPr lang="en-IN" sz="1400" dirty="0" smtClean="0"/>
              <a:t>“xkcdhatguy2037";</a:t>
            </a:r>
            <a:endParaRPr lang="en-IN" sz="1400" dirty="0"/>
          </a:p>
          <a:p>
            <a:r>
              <a:rPr lang="en-IN" sz="1400" dirty="0"/>
              <a:t> </a:t>
            </a:r>
          </a:p>
          <a:p>
            <a:r>
              <a:rPr lang="en-IN" sz="1400" dirty="0" smtClean="0">
                <a:solidFill>
                  <a:srgbClr val="00B050"/>
                </a:solidFill>
              </a:rPr>
              <a:t>//Variables</a:t>
            </a:r>
            <a:endParaRPr lang="en-IN" sz="1400" dirty="0">
              <a:solidFill>
                <a:srgbClr val="00B050"/>
              </a:solidFill>
            </a:endParaRPr>
          </a:p>
          <a:p>
            <a:r>
              <a:rPr lang="en-IN" sz="1400" dirty="0">
                <a:solidFill>
                  <a:schemeClr val="bg2">
                    <a:lumMod val="50000"/>
                  </a:schemeClr>
                </a:solidFill>
              </a:rPr>
              <a:t>int</a:t>
            </a:r>
            <a:r>
              <a:rPr lang="en-IN" sz="1400" dirty="0"/>
              <a:t> pulsePin = A0; </a:t>
            </a:r>
            <a:endParaRPr lang="en-IN" sz="1400" dirty="0" smtClean="0"/>
          </a:p>
          <a:p>
            <a:r>
              <a:rPr lang="en-IN" sz="1400" dirty="0" smtClean="0">
                <a:solidFill>
                  <a:srgbClr val="00B050"/>
                </a:solidFill>
              </a:rPr>
              <a:t>//Pulse </a:t>
            </a:r>
            <a:r>
              <a:rPr lang="en-IN" sz="1400" dirty="0">
                <a:solidFill>
                  <a:srgbClr val="00B050"/>
                </a:solidFill>
              </a:rPr>
              <a:t>Sensor purple wire connected to analog pin 0</a:t>
            </a:r>
          </a:p>
          <a:p>
            <a:r>
              <a:rPr lang="en-IN" sz="1400" dirty="0">
                <a:solidFill>
                  <a:schemeClr val="bg2">
                    <a:lumMod val="50000"/>
                  </a:schemeClr>
                </a:solidFill>
              </a:rPr>
              <a:t>int</a:t>
            </a:r>
            <a:r>
              <a:rPr lang="en-IN" sz="1400" dirty="0"/>
              <a:t> blinkPin = 7 ; </a:t>
            </a:r>
            <a:r>
              <a:rPr lang="en-IN" sz="1400" dirty="0" smtClean="0">
                <a:solidFill>
                  <a:srgbClr val="00B050"/>
                </a:solidFill>
              </a:rPr>
              <a:t>//pin </a:t>
            </a:r>
            <a:r>
              <a:rPr lang="en-IN" sz="1400" dirty="0">
                <a:solidFill>
                  <a:srgbClr val="00B050"/>
                </a:solidFill>
              </a:rPr>
              <a:t>to blink led at each beat</a:t>
            </a:r>
          </a:p>
          <a:p>
            <a:r>
              <a:rPr lang="en-IN" sz="1400" dirty="0"/>
              <a:t>int fadePin = 13; </a:t>
            </a:r>
            <a:r>
              <a:rPr lang="en-IN" sz="1400" dirty="0" smtClean="0">
                <a:solidFill>
                  <a:srgbClr val="00B050"/>
                </a:solidFill>
              </a:rPr>
              <a:t>//pin </a:t>
            </a:r>
            <a:r>
              <a:rPr lang="en-IN" sz="1400" dirty="0">
                <a:solidFill>
                  <a:srgbClr val="00B050"/>
                </a:solidFill>
              </a:rPr>
              <a:t>to do fancy classy fading blink at each beat</a:t>
            </a:r>
          </a:p>
          <a:p>
            <a:r>
              <a:rPr lang="en-IN" sz="1400" dirty="0">
                <a:solidFill>
                  <a:schemeClr val="bg2">
                    <a:lumMod val="50000"/>
                  </a:schemeClr>
                </a:solidFill>
              </a:rPr>
              <a:t>int</a:t>
            </a:r>
            <a:r>
              <a:rPr lang="en-IN" sz="1400" dirty="0"/>
              <a:t> fadeRate = 0; </a:t>
            </a:r>
            <a:r>
              <a:rPr lang="en-IN" sz="1400" dirty="0" smtClean="0">
                <a:solidFill>
                  <a:srgbClr val="00B050"/>
                </a:solidFill>
              </a:rPr>
              <a:t>//used </a:t>
            </a:r>
            <a:r>
              <a:rPr lang="en-IN" sz="1400" dirty="0">
                <a:solidFill>
                  <a:srgbClr val="00B050"/>
                </a:solidFill>
              </a:rPr>
              <a:t>to fade LED on with PWM on fadePin</a:t>
            </a:r>
          </a:p>
          <a:p>
            <a:r>
              <a:rPr lang="en-IN" sz="1400" dirty="0">
                <a:solidFill>
                  <a:srgbClr val="00B050"/>
                </a:solidFill>
              </a:rPr>
              <a:t> </a:t>
            </a:r>
          </a:p>
          <a:p>
            <a:r>
              <a:rPr lang="en-IN" sz="1400" dirty="0" smtClean="0">
                <a:solidFill>
                  <a:srgbClr val="00B050"/>
                </a:solidFill>
              </a:rPr>
              <a:t>//Volatile </a:t>
            </a:r>
            <a:r>
              <a:rPr lang="en-IN" sz="1400" dirty="0">
                <a:solidFill>
                  <a:srgbClr val="00B050"/>
                </a:solidFill>
              </a:rPr>
              <a:t>Variables, used in the interrupt service routine!</a:t>
            </a:r>
          </a:p>
          <a:p>
            <a:r>
              <a:rPr lang="en-IN" sz="1400" dirty="0"/>
              <a:t> </a:t>
            </a:r>
          </a:p>
          <a:p>
            <a:r>
              <a:rPr lang="en-IN" sz="1400" dirty="0" smtClean="0"/>
              <a:t>  </a:t>
            </a:r>
            <a:br>
              <a:rPr lang="en-IN" sz="1400" dirty="0" smtClean="0"/>
            </a:br>
            <a:endParaRPr lang="en-IN" sz="1600" dirty="0">
              <a:solidFill>
                <a:schemeClr val="bg2">
                  <a:lumMod val="50000"/>
                </a:schemeClr>
              </a:solidFill>
            </a:endParaRPr>
          </a:p>
        </p:txBody>
      </p:sp>
      <p:sp>
        <p:nvSpPr>
          <p:cNvPr id="6" name="TextBox 5"/>
          <p:cNvSpPr txBox="1"/>
          <p:nvPr/>
        </p:nvSpPr>
        <p:spPr>
          <a:xfrm>
            <a:off x="4267200" y="1676400"/>
            <a:ext cx="4995150" cy="4832092"/>
          </a:xfrm>
          <a:prstGeom prst="rect">
            <a:avLst/>
          </a:prstGeom>
          <a:noFill/>
        </p:spPr>
        <p:txBody>
          <a:bodyPr wrap="none" rtlCol="0">
            <a:spAutoFit/>
          </a:bodyPr>
          <a:lstStyle/>
          <a:p>
            <a:r>
              <a:rPr lang="en-IN" sz="1400" dirty="0">
                <a:solidFill>
                  <a:schemeClr val="bg2">
                    <a:lumMod val="50000"/>
                  </a:schemeClr>
                </a:solidFill>
              </a:rPr>
              <a:t>volatile int </a:t>
            </a:r>
            <a:r>
              <a:rPr lang="en-IN" sz="1400" dirty="0"/>
              <a:t>BPM; </a:t>
            </a:r>
            <a:r>
              <a:rPr lang="en-IN" sz="1400" dirty="0" smtClean="0"/>
              <a:t/>
            </a:r>
            <a:br>
              <a:rPr lang="en-IN" sz="1400" dirty="0" smtClean="0"/>
            </a:br>
            <a:r>
              <a:rPr lang="en-IN" sz="1400" dirty="0" smtClean="0">
                <a:solidFill>
                  <a:srgbClr val="00B050"/>
                </a:solidFill>
              </a:rPr>
              <a:t>//int </a:t>
            </a:r>
            <a:r>
              <a:rPr lang="en-IN" sz="1400" dirty="0">
                <a:solidFill>
                  <a:srgbClr val="00B050"/>
                </a:solidFill>
              </a:rPr>
              <a:t>that holds raw Analog in 0. updated every 2mS</a:t>
            </a:r>
          </a:p>
          <a:p>
            <a:r>
              <a:rPr lang="en-IN" sz="1400" dirty="0">
                <a:solidFill>
                  <a:schemeClr val="bg2">
                    <a:lumMod val="50000"/>
                  </a:schemeClr>
                </a:solidFill>
              </a:rPr>
              <a:t>volatile int </a:t>
            </a:r>
            <a:r>
              <a:rPr lang="en-IN" sz="1400" dirty="0"/>
              <a:t>Signal;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//holds </a:t>
            </a:r>
            <a:r>
              <a:rPr lang="en-IN" sz="1400" dirty="0">
                <a:solidFill>
                  <a:srgbClr val="00B050"/>
                </a:solidFill>
              </a:rPr>
              <a:t>the incoming raw data</a:t>
            </a:r>
          </a:p>
          <a:p>
            <a:r>
              <a:rPr lang="en-IN" sz="1400" dirty="0">
                <a:solidFill>
                  <a:schemeClr val="bg2">
                    <a:lumMod val="50000"/>
                  </a:schemeClr>
                </a:solidFill>
              </a:rPr>
              <a:t>volatile int </a:t>
            </a:r>
            <a:r>
              <a:rPr lang="en-IN" sz="1400" dirty="0"/>
              <a:t>IBI = 600;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//int </a:t>
            </a:r>
            <a:r>
              <a:rPr lang="en-IN" sz="1400" dirty="0">
                <a:solidFill>
                  <a:srgbClr val="00B050"/>
                </a:solidFill>
              </a:rPr>
              <a:t>that holds the time interval between beats! </a:t>
            </a:r>
          </a:p>
          <a:p>
            <a:r>
              <a:rPr lang="en-IN" sz="1400" dirty="0">
                <a:solidFill>
                  <a:schemeClr val="bg2">
                    <a:lumMod val="50000"/>
                  </a:schemeClr>
                </a:solidFill>
              </a:rPr>
              <a:t>volatile boolean</a:t>
            </a:r>
            <a:r>
              <a:rPr lang="en-IN" sz="1400" dirty="0"/>
              <a:t> Pulse = false;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a:t>
            </a:r>
            <a:r>
              <a:rPr lang="en-IN" sz="1400" dirty="0">
                <a:solidFill>
                  <a:srgbClr val="00B050"/>
                </a:solidFill>
              </a:rPr>
              <a:t>True" when User's live heartbeat is detected.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a:t>
            </a:r>
            <a:r>
              <a:rPr lang="en-IN" sz="1400" dirty="0">
                <a:solidFill>
                  <a:srgbClr val="00B050"/>
                </a:solidFill>
              </a:rPr>
              <a:t>False" when nota "live beat".</a:t>
            </a:r>
          </a:p>
          <a:p>
            <a:r>
              <a:rPr lang="en-IN" sz="1400" dirty="0">
                <a:solidFill>
                  <a:schemeClr val="bg2">
                    <a:lumMod val="50000"/>
                  </a:schemeClr>
                </a:solidFill>
              </a:rPr>
              <a:t>volatile boolean</a:t>
            </a:r>
            <a:r>
              <a:rPr lang="en-IN" sz="1400" dirty="0"/>
              <a:t> QS = false;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//becomes </a:t>
            </a:r>
            <a:r>
              <a:rPr lang="en-IN" sz="1400" dirty="0">
                <a:solidFill>
                  <a:srgbClr val="00B050"/>
                </a:solidFill>
              </a:rPr>
              <a:t>true when Arduoino finds a beat.</a:t>
            </a:r>
          </a:p>
          <a:p>
            <a:r>
              <a:rPr lang="en-IN" sz="1400" dirty="0">
                <a:solidFill>
                  <a:srgbClr val="00B050"/>
                </a:solidFill>
              </a:rPr>
              <a:t> </a:t>
            </a:r>
          </a:p>
          <a:p>
            <a:r>
              <a:rPr lang="en-IN" sz="1400" dirty="0" smtClean="0">
                <a:solidFill>
                  <a:srgbClr val="00B050"/>
                </a:solidFill>
              </a:rPr>
              <a:t>//Regards </a:t>
            </a:r>
            <a:r>
              <a:rPr lang="en-IN" sz="1400" dirty="0">
                <a:solidFill>
                  <a:srgbClr val="00B050"/>
                </a:solidFill>
              </a:rPr>
              <a:t>Serial OutPut -- Set This Up to your needs</a:t>
            </a:r>
          </a:p>
          <a:p>
            <a:r>
              <a:rPr lang="en-IN" sz="1400" dirty="0">
                <a:solidFill>
                  <a:schemeClr val="bg2">
                    <a:lumMod val="50000"/>
                  </a:schemeClr>
                </a:solidFill>
              </a:rPr>
              <a:t>static boolean</a:t>
            </a:r>
            <a:r>
              <a:rPr lang="en-IN" sz="1400" dirty="0"/>
              <a:t> serialVisual = true;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//Set </a:t>
            </a:r>
            <a:r>
              <a:rPr lang="en-IN" sz="1400" dirty="0">
                <a:solidFill>
                  <a:srgbClr val="00B050"/>
                </a:solidFill>
              </a:rPr>
              <a:t>to 'false' by Default. Re-set to 'true' to see Arduino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//Serial </a:t>
            </a:r>
            <a:r>
              <a:rPr lang="en-IN" sz="1400" dirty="0">
                <a:solidFill>
                  <a:srgbClr val="00B050"/>
                </a:solidFill>
              </a:rPr>
              <a:t>Monitor ASCII Visual Pulse</a:t>
            </a:r>
          </a:p>
          <a:p>
            <a:r>
              <a:rPr lang="en-IN" sz="1400" dirty="0">
                <a:solidFill>
                  <a:schemeClr val="bg2">
                    <a:lumMod val="50000"/>
                  </a:schemeClr>
                </a:solidFill>
              </a:rPr>
              <a:t>volatile int </a:t>
            </a:r>
            <a:r>
              <a:rPr lang="en-IN" sz="1400" dirty="0"/>
              <a:t>rate[10]; </a:t>
            </a:r>
            <a:r>
              <a:rPr lang="en-IN" sz="1400" dirty="0" smtClean="0">
                <a:solidFill>
                  <a:srgbClr val="00B050"/>
                </a:solidFill>
              </a:rPr>
              <a:t>//array </a:t>
            </a:r>
            <a:r>
              <a:rPr lang="en-IN" sz="1400" dirty="0">
                <a:solidFill>
                  <a:srgbClr val="00B050"/>
                </a:solidFill>
              </a:rPr>
              <a:t>to hold last ten IBI values</a:t>
            </a:r>
          </a:p>
          <a:p>
            <a:r>
              <a:rPr lang="en-IN" sz="1400" dirty="0">
                <a:solidFill>
                  <a:schemeClr val="bg2">
                    <a:lumMod val="50000"/>
                  </a:schemeClr>
                </a:solidFill>
              </a:rPr>
              <a:t>volatile unsigned long</a:t>
            </a:r>
            <a:r>
              <a:rPr lang="en-IN" sz="1400" dirty="0"/>
              <a:t> sampleCounter = 0;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//used </a:t>
            </a:r>
            <a:r>
              <a:rPr lang="en-IN" sz="1400" dirty="0">
                <a:solidFill>
                  <a:srgbClr val="00B050"/>
                </a:solidFill>
              </a:rPr>
              <a:t>to determine pulse timing</a:t>
            </a:r>
          </a:p>
          <a:p>
            <a:r>
              <a:rPr lang="en-IN" sz="1400" dirty="0">
                <a:solidFill>
                  <a:schemeClr val="bg2">
                    <a:lumMod val="50000"/>
                  </a:schemeClr>
                </a:solidFill>
              </a:rPr>
              <a:t>volatile unsigned long</a:t>
            </a:r>
            <a:r>
              <a:rPr lang="en-IN" sz="1400" dirty="0"/>
              <a:t> lastBeatTime = 0; </a:t>
            </a:r>
            <a:r>
              <a:rPr lang="en-IN" sz="1400" dirty="0" smtClean="0">
                <a:solidFill>
                  <a:srgbClr val="00B050"/>
                </a:solidFill>
              </a:rPr>
              <a:t>//used </a:t>
            </a:r>
            <a:r>
              <a:rPr lang="en-IN" sz="1400" dirty="0">
                <a:solidFill>
                  <a:srgbClr val="00B050"/>
                </a:solidFill>
              </a:rPr>
              <a:t>to find IBI</a:t>
            </a:r>
          </a:p>
          <a:p>
            <a:r>
              <a:rPr lang="en-IN" sz="1400" dirty="0">
                <a:solidFill>
                  <a:schemeClr val="bg2">
                    <a:lumMod val="50000"/>
                  </a:schemeClr>
                </a:solidFill>
              </a:rPr>
              <a:t>volatile int</a:t>
            </a:r>
            <a:r>
              <a:rPr lang="en-IN" sz="1400" dirty="0"/>
              <a:t> P = 512; </a:t>
            </a:r>
            <a:r>
              <a:rPr lang="en-IN" sz="1400" dirty="0" smtClean="0">
                <a:solidFill>
                  <a:srgbClr val="00B050"/>
                </a:solidFill>
              </a:rPr>
              <a:t>//used </a:t>
            </a:r>
            <a:r>
              <a:rPr lang="en-IN" sz="1400" dirty="0">
                <a:solidFill>
                  <a:srgbClr val="00B050"/>
                </a:solidFill>
              </a:rPr>
              <a:t>to find peak in pulse wave, seeded</a:t>
            </a:r>
          </a:p>
          <a:p>
            <a:r>
              <a:rPr lang="en-IN" sz="1400" dirty="0">
                <a:solidFill>
                  <a:schemeClr val="bg2">
                    <a:lumMod val="50000"/>
                  </a:schemeClr>
                </a:solidFill>
              </a:rPr>
              <a:t>volatile int </a:t>
            </a:r>
            <a:r>
              <a:rPr lang="en-IN" sz="1400" dirty="0"/>
              <a:t>T = 512; </a:t>
            </a:r>
            <a:r>
              <a:rPr lang="en-IN" sz="1400" dirty="0" smtClean="0">
                <a:solidFill>
                  <a:srgbClr val="00B050"/>
                </a:solidFill>
              </a:rPr>
              <a:t>//used </a:t>
            </a:r>
            <a:r>
              <a:rPr lang="en-IN" sz="1400" dirty="0">
                <a:solidFill>
                  <a:srgbClr val="00B050"/>
                </a:solidFill>
              </a:rPr>
              <a:t>to find trough in pulse wave, </a:t>
            </a:r>
            <a:r>
              <a:rPr lang="en-IN" sz="1400" dirty="0" smtClean="0">
                <a:solidFill>
                  <a:srgbClr val="00B050"/>
                </a:solidFill>
              </a:rPr>
              <a:t>seeded</a:t>
            </a:r>
            <a:endParaRPr lang="en-IN" sz="1400" dirty="0">
              <a:solidFill>
                <a:srgbClr val="00B050"/>
              </a:solidFill>
            </a:endParaRPr>
          </a:p>
        </p:txBody>
      </p:sp>
    </p:spTree>
    <p:extLst>
      <p:ext uri="{BB962C8B-B14F-4D97-AF65-F5344CB8AC3E}">
        <p14:creationId xmlns:p14="http://schemas.microsoft.com/office/powerpoint/2010/main" xmlns="" val="917599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 name="Straight Connector 5"/>
          <p:cNvCxnSpPr/>
          <p:nvPr/>
        </p:nvCxnSpPr>
        <p:spPr>
          <a:xfrm>
            <a:off x="44196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374715" cy="5262979"/>
          </a:xfrm>
          <a:prstGeom prst="rect">
            <a:avLst/>
          </a:prstGeom>
          <a:noFill/>
        </p:spPr>
        <p:txBody>
          <a:bodyPr wrap="square" rtlCol="0">
            <a:spAutoFit/>
          </a:bodyPr>
          <a:lstStyle/>
          <a:p>
            <a:r>
              <a:rPr lang="en-IN" sz="1400" dirty="0">
                <a:solidFill>
                  <a:schemeClr val="bg2">
                    <a:lumMod val="50000"/>
                  </a:schemeClr>
                </a:solidFill>
              </a:rPr>
              <a:t>volatile int </a:t>
            </a:r>
            <a:r>
              <a:rPr lang="en-IN" sz="1400" dirty="0"/>
              <a:t>thresh = 525; </a:t>
            </a:r>
            <a:r>
              <a:rPr lang="en-IN" sz="1400" dirty="0" smtClean="0">
                <a:solidFill>
                  <a:srgbClr val="00B050"/>
                </a:solidFill>
              </a:rPr>
              <a:t>//used </a:t>
            </a:r>
            <a:r>
              <a:rPr lang="en-IN" sz="1400" dirty="0">
                <a:solidFill>
                  <a:srgbClr val="00B050"/>
                </a:solidFill>
              </a:rPr>
              <a:t>to find instant moment of heart beat, seeded</a:t>
            </a:r>
          </a:p>
          <a:p>
            <a:r>
              <a:rPr lang="en-IN" sz="1400" dirty="0">
                <a:solidFill>
                  <a:schemeClr val="bg2">
                    <a:lumMod val="50000"/>
                  </a:schemeClr>
                </a:solidFill>
              </a:rPr>
              <a:t>volatile int </a:t>
            </a:r>
            <a:r>
              <a:rPr lang="en-IN" sz="1400" dirty="0"/>
              <a:t>amp = 100; </a:t>
            </a:r>
            <a:r>
              <a:rPr lang="en-IN" sz="1400" dirty="0" smtClean="0"/>
              <a:t/>
            </a:r>
            <a:br>
              <a:rPr lang="en-IN" sz="1400" dirty="0" smtClean="0"/>
            </a:br>
            <a:r>
              <a:rPr lang="en-IN" sz="1400" dirty="0" smtClean="0">
                <a:solidFill>
                  <a:srgbClr val="00B050"/>
                </a:solidFill>
              </a:rPr>
              <a:t>//used </a:t>
            </a:r>
            <a:r>
              <a:rPr lang="en-IN" sz="1400" dirty="0">
                <a:solidFill>
                  <a:srgbClr val="00B050"/>
                </a:solidFill>
              </a:rPr>
              <a:t>to hold amplitude of pulse waveform, seeded</a:t>
            </a:r>
          </a:p>
          <a:p>
            <a:r>
              <a:rPr lang="en-IN" sz="1400" dirty="0">
                <a:solidFill>
                  <a:schemeClr val="bg2">
                    <a:lumMod val="50000"/>
                  </a:schemeClr>
                </a:solidFill>
              </a:rPr>
              <a:t>volatile boolean</a:t>
            </a:r>
            <a:r>
              <a:rPr lang="en-IN" sz="1400" dirty="0"/>
              <a:t> firstBeat = true; </a:t>
            </a:r>
            <a:r>
              <a:rPr lang="en-IN" sz="1400" dirty="0" smtClean="0"/>
              <a:t/>
            </a:r>
            <a:br>
              <a:rPr lang="en-IN" sz="1400" dirty="0" smtClean="0"/>
            </a:br>
            <a:r>
              <a:rPr lang="en-IN" sz="1400" dirty="0" smtClean="0">
                <a:solidFill>
                  <a:srgbClr val="00B050"/>
                </a:solidFill>
              </a:rPr>
              <a:t>//used </a:t>
            </a:r>
            <a:r>
              <a:rPr lang="en-IN" sz="1400" dirty="0">
                <a:solidFill>
                  <a:srgbClr val="00B050"/>
                </a:solidFill>
              </a:rPr>
              <a:t>to seed rate array so we startup with </a:t>
            </a:r>
            <a:r>
              <a:rPr lang="en-IN" sz="1400" dirty="0" smtClean="0">
                <a:solidFill>
                  <a:srgbClr val="00B050"/>
                </a:solidFill>
              </a:rPr>
              <a:t>reasonable BPM</a:t>
            </a:r>
            <a:endParaRPr lang="en-IN" sz="1400" dirty="0">
              <a:solidFill>
                <a:srgbClr val="00B050"/>
              </a:solidFill>
            </a:endParaRPr>
          </a:p>
          <a:p>
            <a:r>
              <a:rPr lang="en-IN" sz="1400" dirty="0">
                <a:solidFill>
                  <a:schemeClr val="bg2">
                    <a:lumMod val="50000"/>
                  </a:schemeClr>
                </a:solidFill>
              </a:rPr>
              <a:t>volatile boolean</a:t>
            </a:r>
            <a:r>
              <a:rPr lang="en-IN" sz="1400" dirty="0"/>
              <a:t> secondBeat = false; </a:t>
            </a:r>
            <a:r>
              <a:rPr lang="en-IN" sz="1400" dirty="0" smtClean="0"/>
              <a:t/>
            </a:r>
            <a:br>
              <a:rPr lang="en-IN" sz="1400" dirty="0" smtClean="0"/>
            </a:br>
            <a:r>
              <a:rPr lang="en-IN" sz="1400" dirty="0" smtClean="0">
                <a:solidFill>
                  <a:srgbClr val="00B050"/>
                </a:solidFill>
              </a:rPr>
              <a:t>//used </a:t>
            </a:r>
            <a:r>
              <a:rPr lang="en-IN" sz="1400" dirty="0">
                <a:solidFill>
                  <a:srgbClr val="00B050"/>
                </a:solidFill>
              </a:rPr>
              <a:t>to seed rate array so we startup with reasonable </a:t>
            </a:r>
            <a:r>
              <a:rPr lang="en-IN" sz="1400" dirty="0" smtClean="0">
                <a:solidFill>
                  <a:srgbClr val="00B050"/>
                </a:solidFill>
              </a:rPr>
              <a:t>BPM</a:t>
            </a:r>
          </a:p>
          <a:p>
            <a:endParaRPr lang="en-IN" sz="1400" dirty="0"/>
          </a:p>
          <a:p>
            <a:r>
              <a:rPr lang="en-IN" sz="1400" dirty="0">
                <a:solidFill>
                  <a:schemeClr val="bg2">
                    <a:lumMod val="50000"/>
                  </a:schemeClr>
                </a:solidFill>
              </a:rPr>
              <a:t>void</a:t>
            </a:r>
            <a:r>
              <a:rPr lang="en-IN" sz="1400" dirty="0"/>
              <a:t> setup()</a:t>
            </a:r>
          </a:p>
          <a:p>
            <a:r>
              <a:rPr lang="en-IN" sz="1400" dirty="0"/>
              <a:t>{</a:t>
            </a:r>
          </a:p>
          <a:p>
            <a:r>
              <a:rPr lang="en-IN" sz="1400" dirty="0"/>
              <a:t>lcd.</a:t>
            </a:r>
            <a:r>
              <a:rPr lang="en-IN" sz="1400" dirty="0">
                <a:solidFill>
                  <a:srgbClr val="C00000"/>
                </a:solidFill>
              </a:rPr>
              <a:t>begin</a:t>
            </a:r>
            <a:r>
              <a:rPr lang="en-IN" sz="1400" dirty="0"/>
              <a:t>(16, 2);</a:t>
            </a:r>
          </a:p>
          <a:p>
            <a:r>
              <a:rPr lang="en-IN" sz="1400" dirty="0">
                <a:solidFill>
                  <a:srgbClr val="C00000"/>
                </a:solidFill>
              </a:rPr>
              <a:t>pinMode</a:t>
            </a:r>
            <a:r>
              <a:rPr lang="en-IN" sz="1400" dirty="0"/>
              <a:t>(blinkPin,</a:t>
            </a:r>
            <a:r>
              <a:rPr lang="en-IN" sz="1400" dirty="0">
                <a:solidFill>
                  <a:schemeClr val="bg2">
                    <a:lumMod val="50000"/>
                  </a:schemeClr>
                </a:solidFill>
              </a:rPr>
              <a:t>OUTPUT</a:t>
            </a:r>
            <a:r>
              <a:rPr lang="en-IN" sz="1400" dirty="0"/>
              <a:t>);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//pin </a:t>
            </a:r>
            <a:r>
              <a:rPr lang="en-IN" sz="1400" dirty="0">
                <a:solidFill>
                  <a:srgbClr val="00B050"/>
                </a:solidFill>
              </a:rPr>
              <a:t>that will blink to your heartbeat!</a:t>
            </a:r>
          </a:p>
          <a:p>
            <a:r>
              <a:rPr lang="en-IN" sz="1400" dirty="0">
                <a:solidFill>
                  <a:srgbClr val="C00000"/>
                </a:solidFill>
              </a:rPr>
              <a:t>pinMode</a:t>
            </a:r>
            <a:r>
              <a:rPr lang="en-IN" sz="1400" dirty="0"/>
              <a:t>(fadePin,</a:t>
            </a:r>
            <a:r>
              <a:rPr lang="en-IN" sz="1400" dirty="0">
                <a:solidFill>
                  <a:schemeClr val="bg2">
                    <a:lumMod val="50000"/>
                  </a:schemeClr>
                </a:solidFill>
              </a:rPr>
              <a:t>OUTPUT</a:t>
            </a:r>
            <a:r>
              <a:rPr lang="en-IN" sz="1400" dirty="0"/>
              <a:t>);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//pin </a:t>
            </a:r>
            <a:r>
              <a:rPr lang="en-IN" sz="1400" dirty="0">
                <a:solidFill>
                  <a:srgbClr val="00B050"/>
                </a:solidFill>
              </a:rPr>
              <a:t>that will fade to your heartbeat!</a:t>
            </a:r>
          </a:p>
          <a:p>
            <a:r>
              <a:rPr lang="en-IN" sz="1400" dirty="0">
                <a:solidFill>
                  <a:srgbClr val="C00000"/>
                </a:solidFill>
              </a:rPr>
              <a:t>Serial.begin</a:t>
            </a:r>
            <a:r>
              <a:rPr lang="en-IN" sz="1400" dirty="0"/>
              <a:t>(115200);</a:t>
            </a:r>
            <a:r>
              <a:rPr lang="en-IN" sz="1400" dirty="0">
                <a:solidFill>
                  <a:srgbClr val="00B050"/>
                </a:solidFill>
              </a:rPr>
              <a:t> </a:t>
            </a:r>
            <a:r>
              <a:rPr lang="en-IN" sz="1400" dirty="0" smtClean="0">
                <a:solidFill>
                  <a:srgbClr val="00B050"/>
                </a:solidFill>
              </a:rPr>
              <a:t>//we </a:t>
            </a:r>
            <a:r>
              <a:rPr lang="en-IN" sz="1400" dirty="0">
                <a:solidFill>
                  <a:srgbClr val="00B050"/>
                </a:solidFill>
              </a:rPr>
              <a:t>agree to talk fast!</a:t>
            </a:r>
          </a:p>
          <a:p>
            <a:r>
              <a:rPr lang="en-IN" sz="1400" dirty="0"/>
              <a:t>interruptSetup(); </a:t>
            </a:r>
            <a:r>
              <a:rPr lang="en-IN" sz="1400" dirty="0" smtClean="0">
                <a:solidFill>
                  <a:srgbClr val="00B050"/>
                </a:solidFill>
              </a:rPr>
              <a:t/>
            </a:r>
            <a:br>
              <a:rPr lang="en-IN" sz="1400" dirty="0" smtClean="0">
                <a:solidFill>
                  <a:srgbClr val="00B050"/>
                </a:solidFill>
              </a:rPr>
            </a:br>
            <a:r>
              <a:rPr lang="en-IN" sz="1400" dirty="0" smtClean="0">
                <a:solidFill>
                  <a:srgbClr val="00B050"/>
                </a:solidFill>
              </a:rPr>
              <a:t>//sets </a:t>
            </a:r>
            <a:r>
              <a:rPr lang="en-IN" sz="1400" dirty="0">
                <a:solidFill>
                  <a:srgbClr val="00B050"/>
                </a:solidFill>
              </a:rPr>
              <a:t>up to read Pulse Sensor signal every 2mS</a:t>
            </a:r>
          </a:p>
          <a:p>
            <a:r>
              <a:rPr lang="en-IN" sz="1400" dirty="0"/>
              <a:t> </a:t>
            </a:r>
          </a:p>
          <a:p>
            <a:endParaRPr lang="en-IN" sz="1400" dirty="0"/>
          </a:p>
          <a:p>
            <a:endParaRPr lang="en-IN" sz="1400" dirty="0"/>
          </a:p>
        </p:txBody>
      </p:sp>
      <p:sp>
        <p:nvSpPr>
          <p:cNvPr id="8" name="TextBox 7"/>
          <p:cNvSpPr txBox="1"/>
          <p:nvPr/>
        </p:nvSpPr>
        <p:spPr>
          <a:xfrm>
            <a:off x="4419600" y="1676400"/>
            <a:ext cx="2641557" cy="4832092"/>
          </a:xfrm>
          <a:prstGeom prst="rect">
            <a:avLst/>
          </a:prstGeom>
          <a:noFill/>
        </p:spPr>
        <p:txBody>
          <a:bodyPr wrap="none" rtlCol="0">
            <a:spAutoFit/>
          </a:bodyPr>
          <a:lstStyle/>
          <a:p>
            <a:r>
              <a:rPr lang="en-IN" sz="1400" dirty="0"/>
              <a:t>lcd.</a:t>
            </a:r>
            <a:r>
              <a:rPr lang="en-IN" sz="1400" dirty="0">
                <a:solidFill>
                  <a:srgbClr val="C00000"/>
                </a:solidFill>
              </a:rPr>
              <a:t>clear</a:t>
            </a:r>
            <a:r>
              <a:rPr lang="en-IN" sz="1400" dirty="0"/>
              <a:t>();</a:t>
            </a:r>
          </a:p>
          <a:p>
            <a:r>
              <a:rPr lang="en-IN" sz="1400" dirty="0"/>
              <a:t>lcd.</a:t>
            </a:r>
            <a:r>
              <a:rPr lang="en-IN" sz="1400" dirty="0">
                <a:solidFill>
                  <a:srgbClr val="C00000"/>
                </a:solidFill>
              </a:rPr>
              <a:t>setCursor</a:t>
            </a:r>
            <a:r>
              <a:rPr lang="en-IN" sz="1400" dirty="0"/>
              <a:t>(0,0);</a:t>
            </a:r>
          </a:p>
          <a:p>
            <a:r>
              <a:rPr lang="en-IN" sz="1400" dirty="0"/>
              <a:t>lcd.</a:t>
            </a:r>
            <a:r>
              <a:rPr lang="en-IN" sz="1400" dirty="0">
                <a:solidFill>
                  <a:srgbClr val="C00000"/>
                </a:solidFill>
              </a:rPr>
              <a:t>print</a:t>
            </a:r>
            <a:r>
              <a:rPr lang="en-IN" sz="1400" dirty="0"/>
              <a:t>(" Patient Health");</a:t>
            </a:r>
          </a:p>
          <a:p>
            <a:r>
              <a:rPr lang="en-IN" sz="1400" dirty="0"/>
              <a:t>lcd.</a:t>
            </a:r>
            <a:r>
              <a:rPr lang="en-IN" sz="1400" dirty="0">
                <a:solidFill>
                  <a:srgbClr val="C00000"/>
                </a:solidFill>
              </a:rPr>
              <a:t>setCursor</a:t>
            </a:r>
            <a:r>
              <a:rPr lang="en-IN" sz="1400" dirty="0"/>
              <a:t>(0,1);</a:t>
            </a:r>
          </a:p>
          <a:p>
            <a:r>
              <a:rPr lang="en-IN" sz="1400" dirty="0"/>
              <a:t>lcd.</a:t>
            </a:r>
            <a:r>
              <a:rPr lang="en-IN" sz="1400" dirty="0">
                <a:solidFill>
                  <a:srgbClr val="C00000"/>
                </a:solidFill>
              </a:rPr>
              <a:t>print</a:t>
            </a:r>
            <a:r>
              <a:rPr lang="en-IN" sz="1400" dirty="0"/>
              <a:t>(" Monitoring ");</a:t>
            </a:r>
          </a:p>
          <a:p>
            <a:r>
              <a:rPr lang="en-IN" sz="1400" dirty="0">
                <a:solidFill>
                  <a:srgbClr val="C00000"/>
                </a:solidFill>
              </a:rPr>
              <a:t>delay</a:t>
            </a:r>
            <a:r>
              <a:rPr lang="en-IN" sz="1400" dirty="0"/>
              <a:t>(4000);</a:t>
            </a:r>
          </a:p>
          <a:p>
            <a:r>
              <a:rPr lang="en-IN" sz="1400" dirty="0"/>
              <a:t>lcd.</a:t>
            </a:r>
            <a:r>
              <a:rPr lang="en-IN" sz="1400" dirty="0">
                <a:solidFill>
                  <a:srgbClr val="C00000"/>
                </a:solidFill>
              </a:rPr>
              <a:t>clear</a:t>
            </a:r>
            <a:r>
              <a:rPr lang="en-IN" sz="1400" dirty="0"/>
              <a:t>();</a:t>
            </a:r>
          </a:p>
          <a:p>
            <a:r>
              <a:rPr lang="en-IN" sz="1400" dirty="0"/>
              <a:t>lcd.</a:t>
            </a:r>
            <a:r>
              <a:rPr lang="en-IN" sz="1400" dirty="0">
                <a:solidFill>
                  <a:srgbClr val="C00000"/>
                </a:solidFill>
              </a:rPr>
              <a:t>setCursor</a:t>
            </a:r>
            <a:r>
              <a:rPr lang="en-IN" sz="1400" dirty="0"/>
              <a:t>(0,0);</a:t>
            </a:r>
          </a:p>
          <a:p>
            <a:r>
              <a:rPr lang="en-IN" sz="1400" dirty="0"/>
              <a:t>lcd.</a:t>
            </a:r>
            <a:r>
              <a:rPr lang="en-IN" sz="1400" dirty="0">
                <a:solidFill>
                  <a:srgbClr val="C00000"/>
                </a:solidFill>
              </a:rPr>
              <a:t>print</a:t>
            </a:r>
            <a:r>
              <a:rPr lang="en-IN" sz="1400" dirty="0"/>
              <a:t>("Initializing....");</a:t>
            </a:r>
          </a:p>
          <a:p>
            <a:r>
              <a:rPr lang="en-IN" sz="1400" dirty="0">
                <a:solidFill>
                  <a:srgbClr val="C00000"/>
                </a:solidFill>
              </a:rPr>
              <a:t>delay</a:t>
            </a:r>
            <a:r>
              <a:rPr lang="en-IN" sz="1400" dirty="0"/>
              <a:t>(5000);</a:t>
            </a:r>
          </a:p>
          <a:p>
            <a:r>
              <a:rPr lang="en-IN" sz="1400" dirty="0"/>
              <a:t>lcd.</a:t>
            </a:r>
            <a:r>
              <a:rPr lang="en-IN" sz="1400" dirty="0">
                <a:solidFill>
                  <a:srgbClr val="C00000"/>
                </a:solidFill>
              </a:rPr>
              <a:t>clear</a:t>
            </a:r>
            <a:r>
              <a:rPr lang="en-IN" sz="1400" dirty="0"/>
              <a:t>();</a:t>
            </a:r>
          </a:p>
          <a:p>
            <a:r>
              <a:rPr lang="en-IN" sz="1400" dirty="0"/>
              <a:t>lcd.</a:t>
            </a:r>
            <a:r>
              <a:rPr lang="en-IN" sz="1400" dirty="0">
                <a:solidFill>
                  <a:srgbClr val="C00000"/>
                </a:solidFill>
              </a:rPr>
              <a:t>setCursor</a:t>
            </a:r>
            <a:r>
              <a:rPr lang="en-IN" sz="1400" dirty="0"/>
              <a:t>(0,0);</a:t>
            </a:r>
          </a:p>
          <a:p>
            <a:r>
              <a:rPr lang="en-IN" sz="1400" dirty="0"/>
              <a:t>lcd.</a:t>
            </a:r>
            <a:r>
              <a:rPr lang="en-IN" sz="1400" dirty="0">
                <a:solidFill>
                  <a:srgbClr val="C00000"/>
                </a:solidFill>
              </a:rPr>
              <a:t>print</a:t>
            </a:r>
            <a:r>
              <a:rPr lang="en-IN" sz="1400" dirty="0"/>
              <a:t>("Getting Data....");</a:t>
            </a:r>
          </a:p>
          <a:p>
            <a:r>
              <a:rPr lang="en-IN" sz="1400" dirty="0"/>
              <a:t>ser.</a:t>
            </a:r>
            <a:r>
              <a:rPr lang="en-IN" sz="1400" dirty="0">
                <a:solidFill>
                  <a:srgbClr val="C00000"/>
                </a:solidFill>
              </a:rPr>
              <a:t>begin</a:t>
            </a:r>
            <a:r>
              <a:rPr lang="en-IN" sz="1400" dirty="0"/>
              <a:t>(9600);</a:t>
            </a:r>
          </a:p>
          <a:p>
            <a:r>
              <a:rPr lang="en-IN" sz="1400" dirty="0"/>
              <a:t>ser.</a:t>
            </a:r>
            <a:r>
              <a:rPr lang="en-IN" sz="1400" dirty="0">
                <a:solidFill>
                  <a:srgbClr val="C00000"/>
                </a:solidFill>
              </a:rPr>
              <a:t>println</a:t>
            </a:r>
            <a:r>
              <a:rPr lang="en-IN" sz="1400" dirty="0"/>
              <a:t>("AT");</a:t>
            </a:r>
          </a:p>
          <a:p>
            <a:r>
              <a:rPr lang="en-IN" sz="1400" dirty="0">
                <a:solidFill>
                  <a:srgbClr val="C00000"/>
                </a:solidFill>
              </a:rPr>
              <a:t>delay</a:t>
            </a:r>
            <a:r>
              <a:rPr lang="en-IN" sz="1400" dirty="0"/>
              <a:t>(1000);</a:t>
            </a:r>
          </a:p>
          <a:p>
            <a:r>
              <a:rPr lang="en-IN" sz="1400" dirty="0"/>
              <a:t>ser.</a:t>
            </a:r>
            <a:r>
              <a:rPr lang="en-IN" sz="1400" dirty="0">
                <a:solidFill>
                  <a:srgbClr val="C00000"/>
                </a:solidFill>
              </a:rPr>
              <a:t>println</a:t>
            </a:r>
            <a:r>
              <a:rPr lang="en-IN" sz="1400" dirty="0"/>
              <a:t>("AT+GMR");</a:t>
            </a:r>
          </a:p>
          <a:p>
            <a:r>
              <a:rPr lang="en-IN" sz="1400" dirty="0">
                <a:solidFill>
                  <a:srgbClr val="C00000"/>
                </a:solidFill>
              </a:rPr>
              <a:t>delay</a:t>
            </a:r>
            <a:r>
              <a:rPr lang="en-IN" sz="1400" dirty="0"/>
              <a:t>(1000);</a:t>
            </a:r>
          </a:p>
          <a:p>
            <a:r>
              <a:rPr lang="en-IN" sz="1400" dirty="0"/>
              <a:t>ser.</a:t>
            </a:r>
            <a:r>
              <a:rPr lang="en-IN" sz="1400" dirty="0">
                <a:solidFill>
                  <a:srgbClr val="C00000"/>
                </a:solidFill>
              </a:rPr>
              <a:t>println</a:t>
            </a:r>
            <a:r>
              <a:rPr lang="en-IN" sz="1400" dirty="0"/>
              <a:t>("AT+CWMODE=3");</a:t>
            </a:r>
          </a:p>
          <a:p>
            <a:r>
              <a:rPr lang="en-IN" sz="1400" dirty="0">
                <a:solidFill>
                  <a:srgbClr val="C00000"/>
                </a:solidFill>
              </a:rPr>
              <a:t>delay</a:t>
            </a:r>
            <a:r>
              <a:rPr lang="en-IN" sz="1400" dirty="0"/>
              <a:t>(1000);</a:t>
            </a:r>
          </a:p>
          <a:p>
            <a:r>
              <a:rPr lang="en-IN" sz="1400" dirty="0"/>
              <a:t>ser.</a:t>
            </a:r>
            <a:r>
              <a:rPr lang="en-IN" sz="1400" dirty="0">
                <a:solidFill>
                  <a:srgbClr val="C00000"/>
                </a:solidFill>
              </a:rPr>
              <a:t>println</a:t>
            </a:r>
            <a:r>
              <a:rPr lang="en-IN" sz="1400" dirty="0"/>
              <a:t>("AT+RST");</a:t>
            </a:r>
          </a:p>
          <a:p>
            <a:r>
              <a:rPr lang="en-IN" sz="1400" dirty="0">
                <a:solidFill>
                  <a:srgbClr val="C00000"/>
                </a:solidFill>
              </a:rPr>
              <a:t>delay</a:t>
            </a:r>
            <a:r>
              <a:rPr lang="en-IN" sz="1400" dirty="0"/>
              <a:t>(5000</a:t>
            </a:r>
            <a:r>
              <a:rPr lang="en-IN" sz="1400" dirty="0" smtClean="0"/>
              <a:t>);</a:t>
            </a:r>
            <a:endParaRPr lang="en-IN" sz="1400" dirty="0"/>
          </a:p>
        </p:txBody>
      </p:sp>
    </p:spTree>
    <p:extLst>
      <p:ext uri="{BB962C8B-B14F-4D97-AF65-F5344CB8AC3E}">
        <p14:creationId xmlns:p14="http://schemas.microsoft.com/office/powerpoint/2010/main" xmlns="" val="25842447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 name="Straight Connector 5"/>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76200" y="1658064"/>
            <a:ext cx="4495800" cy="5047536"/>
          </a:xfrm>
          <a:prstGeom prst="rect">
            <a:avLst/>
          </a:prstGeom>
          <a:noFill/>
        </p:spPr>
        <p:txBody>
          <a:bodyPr wrap="square" rtlCol="0">
            <a:spAutoFit/>
          </a:bodyPr>
          <a:lstStyle/>
          <a:p>
            <a:r>
              <a:rPr lang="en-IN" sz="1400" dirty="0" smtClean="0"/>
              <a:t>ser.</a:t>
            </a:r>
            <a:r>
              <a:rPr lang="en-IN" sz="1400" dirty="0" smtClean="0">
                <a:solidFill>
                  <a:schemeClr val="bg2">
                    <a:lumMod val="50000"/>
                  </a:schemeClr>
                </a:solidFill>
              </a:rPr>
              <a:t>println</a:t>
            </a:r>
            <a:r>
              <a:rPr lang="en-IN" sz="1400" dirty="0"/>
              <a:t>("AT+CIPMUX=1");</a:t>
            </a:r>
          </a:p>
          <a:p>
            <a:r>
              <a:rPr lang="en-IN" sz="1400" dirty="0">
                <a:solidFill>
                  <a:schemeClr val="bg2">
                    <a:lumMod val="50000"/>
                  </a:schemeClr>
                </a:solidFill>
              </a:rPr>
              <a:t>delay</a:t>
            </a:r>
            <a:r>
              <a:rPr lang="en-IN" sz="1400" dirty="0"/>
              <a:t>(1000);</a:t>
            </a:r>
          </a:p>
          <a:p>
            <a:r>
              <a:rPr lang="en-IN" sz="1400" dirty="0"/>
              <a:t> </a:t>
            </a:r>
          </a:p>
          <a:p>
            <a:r>
              <a:rPr lang="en-IN" sz="1400" dirty="0"/>
              <a:t>String cmd="AT+CWJAP=\"Alexahome\",\"98765432\"";</a:t>
            </a:r>
          </a:p>
          <a:p>
            <a:r>
              <a:rPr lang="en-IN" sz="1400" dirty="0"/>
              <a:t>ser.</a:t>
            </a:r>
            <a:r>
              <a:rPr lang="en-IN" sz="1400" dirty="0">
                <a:solidFill>
                  <a:srgbClr val="C00000"/>
                </a:solidFill>
              </a:rPr>
              <a:t>println</a:t>
            </a:r>
            <a:r>
              <a:rPr lang="en-IN" sz="1400" dirty="0"/>
              <a:t>(cmd);</a:t>
            </a:r>
          </a:p>
          <a:p>
            <a:r>
              <a:rPr lang="en-IN" sz="1400" dirty="0">
                <a:solidFill>
                  <a:srgbClr val="C00000"/>
                </a:solidFill>
              </a:rPr>
              <a:t>delay</a:t>
            </a:r>
            <a:r>
              <a:rPr lang="en-IN" sz="1400" dirty="0"/>
              <a:t>(1000);</a:t>
            </a:r>
          </a:p>
          <a:p>
            <a:r>
              <a:rPr lang="en-IN" sz="1400" dirty="0"/>
              <a:t>ser.</a:t>
            </a:r>
            <a:r>
              <a:rPr lang="en-IN" sz="1400" dirty="0">
                <a:solidFill>
                  <a:srgbClr val="C00000"/>
                </a:solidFill>
              </a:rPr>
              <a:t>println</a:t>
            </a:r>
            <a:r>
              <a:rPr lang="en-IN" sz="1400" dirty="0"/>
              <a:t>("AT+CIFSR");</a:t>
            </a:r>
          </a:p>
          <a:p>
            <a:r>
              <a:rPr lang="en-IN" sz="1400" dirty="0">
                <a:solidFill>
                  <a:srgbClr val="C00000"/>
                </a:solidFill>
              </a:rPr>
              <a:t>delay</a:t>
            </a:r>
            <a:r>
              <a:rPr lang="en-IN" sz="1400" dirty="0"/>
              <a:t>(1000);</a:t>
            </a:r>
          </a:p>
          <a:p>
            <a:r>
              <a:rPr lang="en-IN" sz="1400" dirty="0"/>
              <a:t>}</a:t>
            </a:r>
            <a:br>
              <a:rPr lang="en-IN" sz="1400" dirty="0"/>
            </a:br>
            <a:r>
              <a:rPr lang="en-IN" sz="1400" dirty="0"/>
              <a:t/>
            </a:r>
            <a:br>
              <a:rPr lang="en-IN" sz="1400" dirty="0"/>
            </a:br>
            <a:r>
              <a:rPr lang="en-IN" sz="1400" dirty="0">
                <a:solidFill>
                  <a:schemeClr val="bg2">
                    <a:lumMod val="50000"/>
                  </a:schemeClr>
                </a:solidFill>
              </a:rPr>
              <a:t>void</a:t>
            </a:r>
            <a:r>
              <a:rPr lang="en-IN" sz="1400" dirty="0"/>
              <a:t> loop()</a:t>
            </a:r>
          </a:p>
          <a:p>
            <a:r>
              <a:rPr lang="en-IN" sz="1400" b="1" dirty="0" smtClean="0">
                <a:solidFill>
                  <a:srgbClr val="FF0000"/>
                </a:solidFill>
              </a:rPr>
              <a:t>{</a:t>
            </a:r>
            <a:r>
              <a:rPr lang="en-IN" sz="1400" dirty="0" smtClean="0"/>
              <a:t> serialOutput</a:t>
            </a:r>
            <a:r>
              <a:rPr lang="en-IN" sz="1400" dirty="0"/>
              <a:t>();</a:t>
            </a:r>
          </a:p>
          <a:p>
            <a:r>
              <a:rPr lang="en-IN" sz="1400" dirty="0" smtClean="0"/>
              <a:t>    if </a:t>
            </a:r>
            <a:r>
              <a:rPr lang="en-IN" sz="1400" dirty="0"/>
              <a:t>(QS == </a:t>
            </a:r>
            <a:r>
              <a:rPr lang="en-IN" sz="1400" dirty="0">
                <a:solidFill>
                  <a:schemeClr val="bg2">
                    <a:lumMod val="50000"/>
                  </a:schemeClr>
                </a:solidFill>
              </a:rPr>
              <a:t>true</a:t>
            </a:r>
            <a:r>
              <a:rPr lang="en-IN" sz="1400" dirty="0"/>
              <a:t>) </a:t>
            </a:r>
            <a:r>
              <a:rPr lang="en-IN" sz="1400" dirty="0" smtClean="0">
                <a:solidFill>
                  <a:srgbClr val="00B050"/>
                </a:solidFill>
              </a:rPr>
              <a:t>//A </a:t>
            </a:r>
            <a:r>
              <a:rPr lang="en-IN" sz="1400" dirty="0">
                <a:solidFill>
                  <a:srgbClr val="00B050"/>
                </a:solidFill>
              </a:rPr>
              <a:t>Heartbeat Was Found</a:t>
            </a:r>
          </a:p>
          <a:p>
            <a:r>
              <a:rPr lang="en-IN" sz="1400" b="1" dirty="0">
                <a:solidFill>
                  <a:srgbClr val="0070C0"/>
                </a:solidFill>
              </a:rPr>
              <a:t>{</a:t>
            </a:r>
            <a:endParaRPr lang="en-IN" sz="1400" b="1" dirty="0">
              <a:solidFill>
                <a:srgbClr val="00B050"/>
              </a:solidFill>
            </a:endParaRPr>
          </a:p>
          <a:p>
            <a:r>
              <a:rPr lang="en-IN" sz="1400" dirty="0">
                <a:solidFill>
                  <a:srgbClr val="00B050"/>
                </a:solidFill>
              </a:rPr>
              <a:t> </a:t>
            </a:r>
            <a:r>
              <a:rPr lang="en-IN" sz="1400" dirty="0" smtClean="0">
                <a:solidFill>
                  <a:srgbClr val="00B050"/>
                </a:solidFill>
              </a:rPr>
              <a:t>//BPM </a:t>
            </a:r>
            <a:r>
              <a:rPr lang="en-IN" sz="1400" dirty="0">
                <a:solidFill>
                  <a:srgbClr val="00B050"/>
                </a:solidFill>
              </a:rPr>
              <a:t>and IBI have been </a:t>
            </a:r>
            <a:r>
              <a:rPr lang="en-IN" sz="1400" dirty="0" smtClean="0">
                <a:solidFill>
                  <a:srgbClr val="00B050"/>
                </a:solidFill>
              </a:rPr>
              <a:t>Determined Quantified </a:t>
            </a:r>
            <a:r>
              <a:rPr lang="en-IN" sz="1400" dirty="0">
                <a:solidFill>
                  <a:srgbClr val="00B050"/>
                </a:solidFill>
              </a:rPr>
              <a:t>Self "QS" true when arduino finds a heartbeat</a:t>
            </a:r>
          </a:p>
          <a:p>
            <a:r>
              <a:rPr lang="en-IN" sz="1400" dirty="0"/>
              <a:t>fadeRate = 255; </a:t>
            </a:r>
            <a:r>
              <a:rPr lang="en-IN" sz="1400" dirty="0" smtClean="0"/>
              <a:t>//Makes </a:t>
            </a:r>
            <a:r>
              <a:rPr lang="en-IN" sz="1400" dirty="0"/>
              <a:t>the LED Fade Effect Happen, </a:t>
            </a:r>
            <a:r>
              <a:rPr lang="en-IN" sz="1400" dirty="0" smtClean="0">
                <a:solidFill>
                  <a:srgbClr val="00B050"/>
                </a:solidFill>
              </a:rPr>
              <a:t>//Set </a:t>
            </a:r>
            <a:r>
              <a:rPr lang="en-IN" sz="1400" dirty="0">
                <a:solidFill>
                  <a:srgbClr val="00B050"/>
                </a:solidFill>
              </a:rPr>
              <a:t>'fadeRate' Variable to 255 to fade LED with pulse</a:t>
            </a:r>
          </a:p>
          <a:p>
            <a:r>
              <a:rPr lang="en-IN" sz="1400" dirty="0"/>
              <a:t>serialOutputWhenBeatHappens(); </a:t>
            </a:r>
            <a:r>
              <a:rPr lang="en-IN" sz="1400" dirty="0" smtClean="0"/>
              <a:t/>
            </a:r>
            <a:br>
              <a:rPr lang="en-IN" sz="1400" dirty="0" smtClean="0"/>
            </a:br>
            <a:r>
              <a:rPr lang="en-IN" sz="1400" dirty="0" smtClean="0">
                <a:solidFill>
                  <a:srgbClr val="00B050"/>
                </a:solidFill>
              </a:rPr>
              <a:t>//A </a:t>
            </a:r>
            <a:r>
              <a:rPr lang="en-IN" sz="1400" dirty="0">
                <a:solidFill>
                  <a:srgbClr val="00B050"/>
                </a:solidFill>
              </a:rPr>
              <a:t>Beat Happened, Output that to serial.</a:t>
            </a:r>
          </a:p>
          <a:p>
            <a:r>
              <a:rPr lang="en-IN" sz="1400" dirty="0"/>
              <a:t>QS = </a:t>
            </a:r>
            <a:r>
              <a:rPr lang="en-IN" sz="1400" dirty="0">
                <a:solidFill>
                  <a:schemeClr val="bg2">
                    <a:lumMod val="50000"/>
                  </a:schemeClr>
                </a:solidFill>
              </a:rPr>
              <a:t>false</a:t>
            </a:r>
            <a:r>
              <a:rPr lang="en-IN" sz="1400" dirty="0"/>
              <a:t>; </a:t>
            </a:r>
            <a:r>
              <a:rPr lang="en-IN" sz="1400" dirty="0" smtClean="0">
                <a:solidFill>
                  <a:srgbClr val="00B050"/>
                </a:solidFill>
              </a:rPr>
              <a:t>//reset </a:t>
            </a:r>
            <a:r>
              <a:rPr lang="en-IN" sz="1400" dirty="0">
                <a:solidFill>
                  <a:srgbClr val="00B050"/>
                </a:solidFill>
              </a:rPr>
              <a:t>the Quantified Self flag for next time</a:t>
            </a:r>
          </a:p>
          <a:p>
            <a:r>
              <a:rPr lang="en-IN" sz="1400" b="1" dirty="0">
                <a:solidFill>
                  <a:srgbClr val="0070C0"/>
                </a:solidFill>
              </a:rPr>
              <a:t>}</a:t>
            </a:r>
          </a:p>
          <a:p>
            <a:endParaRPr lang="en-IN" sz="1400" dirty="0"/>
          </a:p>
        </p:txBody>
      </p:sp>
      <p:sp>
        <p:nvSpPr>
          <p:cNvPr id="9" name="TextBox 8"/>
          <p:cNvSpPr txBox="1"/>
          <p:nvPr/>
        </p:nvSpPr>
        <p:spPr>
          <a:xfrm>
            <a:off x="4571999" y="1676400"/>
            <a:ext cx="4572001" cy="4832092"/>
          </a:xfrm>
          <a:prstGeom prst="rect">
            <a:avLst/>
          </a:prstGeom>
          <a:noFill/>
        </p:spPr>
        <p:txBody>
          <a:bodyPr wrap="square" rtlCol="0">
            <a:spAutoFit/>
          </a:bodyPr>
          <a:lstStyle/>
          <a:p>
            <a:r>
              <a:rPr lang="en-IN" sz="1400" dirty="0"/>
              <a:t>ledFadeToBeat(); </a:t>
            </a:r>
            <a:r>
              <a:rPr lang="en-IN" sz="1400" dirty="0" smtClean="0">
                <a:solidFill>
                  <a:srgbClr val="00B050"/>
                </a:solidFill>
              </a:rPr>
              <a:t>//Makes </a:t>
            </a:r>
            <a:r>
              <a:rPr lang="en-IN" sz="1400" dirty="0">
                <a:solidFill>
                  <a:srgbClr val="00B050"/>
                </a:solidFill>
              </a:rPr>
              <a:t>the LED Fade Effect Happen</a:t>
            </a:r>
          </a:p>
          <a:p>
            <a:r>
              <a:rPr lang="en-IN" sz="1400" dirty="0">
                <a:solidFill>
                  <a:srgbClr val="C00000"/>
                </a:solidFill>
              </a:rPr>
              <a:t>delay</a:t>
            </a:r>
            <a:r>
              <a:rPr lang="en-IN" sz="1400" dirty="0"/>
              <a:t>(20); </a:t>
            </a:r>
            <a:r>
              <a:rPr lang="en-IN" sz="1400" dirty="0" smtClean="0"/>
              <a:t>//take </a:t>
            </a:r>
            <a:r>
              <a:rPr lang="en-IN" sz="1400" dirty="0"/>
              <a:t>a break</a:t>
            </a:r>
          </a:p>
          <a:p>
            <a:r>
              <a:rPr lang="en-IN" sz="1400" dirty="0"/>
              <a:t>read_temp();</a:t>
            </a:r>
          </a:p>
          <a:p>
            <a:r>
              <a:rPr lang="en-IN" sz="1400" dirty="0"/>
              <a:t>esp_8266();</a:t>
            </a:r>
          </a:p>
          <a:p>
            <a:r>
              <a:rPr lang="en-IN" sz="1400" b="1" dirty="0">
                <a:solidFill>
                  <a:srgbClr val="FF0000"/>
                </a:solidFill>
              </a:rPr>
              <a:t>}</a:t>
            </a:r>
          </a:p>
          <a:p>
            <a:r>
              <a:rPr lang="en-IN" sz="1400" dirty="0">
                <a:solidFill>
                  <a:schemeClr val="bg2">
                    <a:lumMod val="50000"/>
                  </a:schemeClr>
                </a:solidFill>
              </a:rPr>
              <a:t>void</a:t>
            </a:r>
            <a:r>
              <a:rPr lang="en-IN" sz="1400" dirty="0"/>
              <a:t> ledFadeToBeat()</a:t>
            </a:r>
          </a:p>
          <a:p>
            <a:r>
              <a:rPr lang="en-IN" sz="1400" b="1" dirty="0">
                <a:solidFill>
                  <a:srgbClr val="FF0000"/>
                </a:solidFill>
              </a:rPr>
              <a:t>{</a:t>
            </a:r>
          </a:p>
          <a:p>
            <a:r>
              <a:rPr lang="en-IN" sz="1400" dirty="0"/>
              <a:t>fadeRate -= 15; </a:t>
            </a:r>
            <a:r>
              <a:rPr lang="en-IN" sz="1400" dirty="0" smtClean="0">
                <a:solidFill>
                  <a:srgbClr val="00B050"/>
                </a:solidFill>
              </a:rPr>
              <a:t>//set </a:t>
            </a:r>
            <a:r>
              <a:rPr lang="en-IN" sz="1400" dirty="0">
                <a:solidFill>
                  <a:srgbClr val="00B050"/>
                </a:solidFill>
              </a:rPr>
              <a:t>LED fade value</a:t>
            </a:r>
          </a:p>
          <a:p>
            <a:r>
              <a:rPr lang="en-IN" sz="1400" dirty="0"/>
              <a:t>fadeRate = </a:t>
            </a:r>
            <a:r>
              <a:rPr lang="en-IN" sz="1400" dirty="0">
                <a:solidFill>
                  <a:srgbClr val="C00000"/>
                </a:solidFill>
              </a:rPr>
              <a:t>constrain</a:t>
            </a:r>
            <a:r>
              <a:rPr lang="en-IN" sz="1400" dirty="0"/>
              <a:t>(fadeRate,0,255); </a:t>
            </a:r>
            <a:r>
              <a:rPr lang="en-IN" sz="1400" dirty="0" smtClean="0">
                <a:solidFill>
                  <a:srgbClr val="00B050"/>
                </a:solidFill>
              </a:rPr>
              <a:t>//keep </a:t>
            </a:r>
            <a:r>
              <a:rPr lang="en-IN" sz="1400" dirty="0">
                <a:solidFill>
                  <a:srgbClr val="00B050"/>
                </a:solidFill>
              </a:rPr>
              <a:t>LED fade value from going into negative numbers!</a:t>
            </a:r>
          </a:p>
          <a:p>
            <a:r>
              <a:rPr lang="en-IN" sz="1400" dirty="0">
                <a:solidFill>
                  <a:srgbClr val="C00000"/>
                </a:solidFill>
              </a:rPr>
              <a:t>analogWrite</a:t>
            </a:r>
            <a:r>
              <a:rPr lang="en-IN" sz="1400" dirty="0"/>
              <a:t>(fadePin,fadeRate); </a:t>
            </a:r>
            <a:r>
              <a:rPr lang="en-IN" sz="1400" dirty="0" smtClean="0"/>
              <a:t>//fade </a:t>
            </a:r>
            <a:r>
              <a:rPr lang="en-IN" sz="1400" dirty="0"/>
              <a:t>LED</a:t>
            </a:r>
          </a:p>
          <a:p>
            <a:r>
              <a:rPr lang="en-IN" sz="1400" dirty="0"/>
              <a:t>}</a:t>
            </a:r>
          </a:p>
          <a:p>
            <a:r>
              <a:rPr lang="en-IN" sz="1400" dirty="0">
                <a:solidFill>
                  <a:schemeClr val="bg2">
                    <a:lumMod val="50000"/>
                  </a:schemeClr>
                </a:solidFill>
              </a:rPr>
              <a:t>void</a:t>
            </a:r>
            <a:r>
              <a:rPr lang="en-IN" sz="1400" dirty="0"/>
              <a:t> interruptSetup()</a:t>
            </a:r>
          </a:p>
          <a:p>
            <a:r>
              <a:rPr lang="en-IN" sz="1400" dirty="0" smtClean="0"/>
              <a:t>{</a:t>
            </a:r>
            <a:r>
              <a:rPr lang="en-IN" sz="1400" dirty="0" smtClean="0">
                <a:solidFill>
                  <a:srgbClr val="00B050"/>
                </a:solidFill>
              </a:rPr>
              <a:t>//Initializes </a:t>
            </a:r>
            <a:r>
              <a:rPr lang="en-IN" sz="1400" dirty="0">
                <a:solidFill>
                  <a:srgbClr val="00B050"/>
                </a:solidFill>
              </a:rPr>
              <a:t>Timer2 to throw an interrupt every 2mS.</a:t>
            </a:r>
          </a:p>
          <a:p>
            <a:r>
              <a:rPr lang="en-IN" sz="1400" dirty="0"/>
              <a:t>TCCR2A = 0x02; </a:t>
            </a:r>
            <a:r>
              <a:rPr lang="en-IN" sz="1400" dirty="0" smtClean="0"/>
              <a:t>//DISABLE </a:t>
            </a:r>
            <a:r>
              <a:rPr lang="en-IN" sz="1400" dirty="0"/>
              <a:t>PWM ON DIGITAL PINS 3 </a:t>
            </a:r>
            <a:r>
              <a:rPr lang="en-IN" sz="1400" dirty="0" smtClean="0">
                <a:solidFill>
                  <a:srgbClr val="00B050"/>
                </a:solidFill>
              </a:rPr>
              <a:t>//AND </a:t>
            </a:r>
            <a:r>
              <a:rPr lang="en-IN" sz="1400" dirty="0">
                <a:solidFill>
                  <a:srgbClr val="00B050"/>
                </a:solidFill>
              </a:rPr>
              <a:t>11, AND GO INTO CTC MODE</a:t>
            </a:r>
          </a:p>
          <a:p>
            <a:r>
              <a:rPr lang="en-IN" sz="1400" dirty="0"/>
              <a:t>TCCR2B = 0x06; </a:t>
            </a:r>
            <a:r>
              <a:rPr lang="en-IN" sz="1400" dirty="0" smtClean="0"/>
              <a:t/>
            </a:r>
            <a:br>
              <a:rPr lang="en-IN" sz="1400" dirty="0" smtClean="0"/>
            </a:br>
            <a:r>
              <a:rPr lang="en-IN" sz="1400" dirty="0" smtClean="0">
                <a:solidFill>
                  <a:srgbClr val="00B050"/>
                </a:solidFill>
              </a:rPr>
              <a:t>//DON'T </a:t>
            </a:r>
            <a:r>
              <a:rPr lang="en-IN" sz="1400" dirty="0">
                <a:solidFill>
                  <a:srgbClr val="00B050"/>
                </a:solidFill>
              </a:rPr>
              <a:t>FORCE COMPARE, 256 PRESCALER</a:t>
            </a:r>
          </a:p>
          <a:p>
            <a:r>
              <a:rPr lang="en-IN" sz="1400" dirty="0"/>
              <a:t>OCR2A = 0X7C; </a:t>
            </a:r>
            <a:r>
              <a:rPr lang="en-IN" sz="1400" dirty="0" smtClean="0"/>
              <a:t>//SET </a:t>
            </a:r>
            <a:r>
              <a:rPr lang="en-IN" sz="1400" dirty="0"/>
              <a:t>THE TOP OF THE COUNT TO </a:t>
            </a:r>
            <a:r>
              <a:rPr lang="en-IN" sz="1400" dirty="0" smtClean="0">
                <a:solidFill>
                  <a:srgbClr val="00B050"/>
                </a:solidFill>
              </a:rPr>
              <a:t>//124 </a:t>
            </a:r>
            <a:r>
              <a:rPr lang="en-IN" sz="1400" dirty="0">
                <a:solidFill>
                  <a:srgbClr val="00B050"/>
                </a:solidFill>
              </a:rPr>
              <a:t>FOR 500Hz SAMPLE RATE</a:t>
            </a:r>
          </a:p>
          <a:p>
            <a:r>
              <a:rPr lang="en-IN" sz="1400" dirty="0"/>
              <a:t>TIMSK2 = 0x02; </a:t>
            </a:r>
            <a:r>
              <a:rPr lang="en-IN" sz="1400" dirty="0" smtClean="0"/>
              <a:t>//ENABLE </a:t>
            </a:r>
            <a:r>
              <a:rPr lang="en-IN" sz="1400" dirty="0"/>
              <a:t>INTERRUPT ON MATCH </a:t>
            </a:r>
            <a:r>
              <a:rPr lang="en-IN" sz="1400" dirty="0" smtClean="0">
                <a:solidFill>
                  <a:srgbClr val="00B050"/>
                </a:solidFill>
              </a:rPr>
              <a:t>//BETWEEN </a:t>
            </a:r>
            <a:r>
              <a:rPr lang="en-IN" sz="1400" dirty="0">
                <a:solidFill>
                  <a:srgbClr val="00B050"/>
                </a:solidFill>
              </a:rPr>
              <a:t>TIMER2 AND </a:t>
            </a:r>
            <a:r>
              <a:rPr lang="en-IN" sz="1400" dirty="0" smtClean="0">
                <a:solidFill>
                  <a:srgbClr val="00B050"/>
                </a:solidFill>
              </a:rPr>
              <a:t>OCR2A</a:t>
            </a:r>
            <a:endParaRPr lang="en-IN" sz="1400" dirty="0">
              <a:solidFill>
                <a:srgbClr val="00B050"/>
              </a:solidFill>
            </a:endParaRPr>
          </a:p>
        </p:txBody>
      </p:sp>
    </p:spTree>
    <p:extLst>
      <p:ext uri="{BB962C8B-B14F-4D97-AF65-F5344CB8AC3E}">
        <p14:creationId xmlns:p14="http://schemas.microsoft.com/office/powerpoint/2010/main" xmlns="" val="570241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572000" cy="5047536"/>
          </a:xfrm>
          <a:prstGeom prst="rect">
            <a:avLst/>
          </a:prstGeom>
          <a:noFill/>
        </p:spPr>
        <p:txBody>
          <a:bodyPr wrap="square" rtlCol="0">
            <a:spAutoFit/>
          </a:bodyPr>
          <a:lstStyle/>
          <a:p>
            <a:r>
              <a:rPr lang="en-IN" sz="1400" dirty="0"/>
              <a:t>sei(); </a:t>
            </a:r>
            <a:r>
              <a:rPr lang="en-IN" sz="1400" dirty="0" smtClean="0">
                <a:solidFill>
                  <a:srgbClr val="00B050"/>
                </a:solidFill>
              </a:rPr>
              <a:t>//MAKE </a:t>
            </a:r>
            <a:r>
              <a:rPr lang="en-IN" sz="1400" dirty="0">
                <a:solidFill>
                  <a:srgbClr val="00B050"/>
                </a:solidFill>
              </a:rPr>
              <a:t>SURE GLOBAL INTERRUPTS </a:t>
            </a:r>
            <a:r>
              <a:rPr lang="en-IN" sz="1400" dirty="0" smtClean="0">
                <a:solidFill>
                  <a:srgbClr val="00B050"/>
                </a:solidFill>
              </a:rPr>
              <a:t>ARE ENABLED</a:t>
            </a:r>
            <a:endParaRPr lang="en-IN" sz="1400" dirty="0">
              <a:solidFill>
                <a:srgbClr val="00B050"/>
              </a:solidFill>
            </a:endParaRPr>
          </a:p>
          <a:p>
            <a:r>
              <a:rPr lang="en-IN" sz="1400" dirty="0"/>
              <a:t>}</a:t>
            </a:r>
          </a:p>
          <a:p>
            <a:r>
              <a:rPr lang="en-IN" sz="1400" dirty="0">
                <a:solidFill>
                  <a:schemeClr val="bg2">
                    <a:lumMod val="50000"/>
                  </a:schemeClr>
                </a:solidFill>
              </a:rPr>
              <a:t>void</a:t>
            </a:r>
            <a:r>
              <a:rPr lang="en-IN" sz="1400" dirty="0"/>
              <a:t> serialOutput()</a:t>
            </a:r>
          </a:p>
          <a:p>
            <a:r>
              <a:rPr lang="en-IN" sz="1400" dirty="0"/>
              <a:t>{ </a:t>
            </a:r>
            <a:r>
              <a:rPr lang="en-IN" sz="1400" dirty="0" smtClean="0"/>
              <a:t>//Decide </a:t>
            </a:r>
            <a:r>
              <a:rPr lang="en-IN" sz="1400" dirty="0"/>
              <a:t>How To Output Serial.</a:t>
            </a:r>
          </a:p>
          <a:p>
            <a:r>
              <a:rPr lang="en-IN" sz="1400" dirty="0"/>
              <a:t>if (serialVisual == </a:t>
            </a:r>
            <a:r>
              <a:rPr lang="en-IN" sz="1400" dirty="0">
                <a:solidFill>
                  <a:schemeClr val="bg2">
                    <a:lumMod val="50000"/>
                  </a:schemeClr>
                </a:solidFill>
              </a:rPr>
              <a:t>true</a:t>
            </a:r>
            <a:r>
              <a:rPr lang="en-IN" sz="1400" dirty="0"/>
              <a:t>)</a:t>
            </a:r>
          </a:p>
          <a:p>
            <a:r>
              <a:rPr lang="en-IN" sz="1400" dirty="0"/>
              <a:t>{</a:t>
            </a:r>
          </a:p>
          <a:p>
            <a:r>
              <a:rPr lang="en-IN" sz="1400" dirty="0"/>
              <a:t>arduinoSerialMonitorVisual(</a:t>
            </a:r>
            <a:r>
              <a:rPr lang="en-IN" sz="1400" dirty="0">
                <a:solidFill>
                  <a:schemeClr val="bg2">
                    <a:lumMod val="50000"/>
                  </a:schemeClr>
                </a:solidFill>
              </a:rPr>
              <a:t>'-'</a:t>
            </a:r>
            <a:r>
              <a:rPr lang="en-IN" sz="1400" dirty="0"/>
              <a:t>, Signal); </a:t>
            </a:r>
            <a:r>
              <a:rPr lang="en-IN" sz="1400" dirty="0" smtClean="0">
                <a:solidFill>
                  <a:srgbClr val="00B050"/>
                </a:solidFill>
              </a:rPr>
              <a:t>//goes </a:t>
            </a:r>
            <a:r>
              <a:rPr lang="en-IN" sz="1400" dirty="0">
                <a:solidFill>
                  <a:srgbClr val="00B050"/>
                </a:solidFill>
              </a:rPr>
              <a:t>to function that makes Serial Monitor Visualizer</a:t>
            </a:r>
          </a:p>
          <a:p>
            <a:r>
              <a:rPr lang="en-IN" sz="1400" dirty="0"/>
              <a:t>}</a:t>
            </a:r>
          </a:p>
          <a:p>
            <a:r>
              <a:rPr lang="en-IN" sz="1400" dirty="0"/>
              <a:t>else</a:t>
            </a:r>
          </a:p>
          <a:p>
            <a:r>
              <a:rPr lang="en-IN" sz="1400" dirty="0"/>
              <a:t>{</a:t>
            </a:r>
          </a:p>
          <a:p>
            <a:r>
              <a:rPr lang="en-IN" sz="1400" dirty="0"/>
              <a:t>sendDataToSerial(</a:t>
            </a:r>
            <a:r>
              <a:rPr lang="en-IN" sz="1400" dirty="0">
                <a:solidFill>
                  <a:schemeClr val="bg2">
                    <a:lumMod val="50000"/>
                  </a:schemeClr>
                </a:solidFill>
              </a:rPr>
              <a:t>'S'</a:t>
            </a:r>
            <a:r>
              <a:rPr lang="en-IN" sz="1400" dirty="0"/>
              <a:t>, Signal); </a:t>
            </a:r>
            <a:r>
              <a:rPr lang="en-IN" sz="1400" dirty="0" smtClean="0">
                <a:solidFill>
                  <a:srgbClr val="00B050"/>
                </a:solidFill>
              </a:rPr>
              <a:t>//goes </a:t>
            </a:r>
            <a:r>
              <a:rPr lang="en-IN" sz="1400" dirty="0">
                <a:solidFill>
                  <a:srgbClr val="00B050"/>
                </a:solidFill>
              </a:rPr>
              <a:t>to sendDataToSerial function</a:t>
            </a:r>
          </a:p>
          <a:p>
            <a:r>
              <a:rPr lang="en-IN" sz="1400" dirty="0"/>
              <a:t>}</a:t>
            </a:r>
          </a:p>
          <a:p>
            <a:r>
              <a:rPr lang="en-IN" sz="1400" dirty="0"/>
              <a:t>}</a:t>
            </a:r>
          </a:p>
          <a:p>
            <a:r>
              <a:rPr lang="en-IN" sz="1400" dirty="0">
                <a:solidFill>
                  <a:schemeClr val="bg2">
                    <a:lumMod val="50000"/>
                  </a:schemeClr>
                </a:solidFill>
              </a:rPr>
              <a:t>void</a:t>
            </a:r>
            <a:r>
              <a:rPr lang="en-IN" sz="1400" dirty="0"/>
              <a:t> serialOutputWhenBeatHappens()</a:t>
            </a:r>
          </a:p>
          <a:p>
            <a:r>
              <a:rPr lang="en-IN" sz="1400" dirty="0"/>
              <a:t>{</a:t>
            </a:r>
          </a:p>
          <a:p>
            <a:r>
              <a:rPr lang="en-IN" sz="1400" dirty="0"/>
              <a:t>if (serialVisual == </a:t>
            </a:r>
            <a:r>
              <a:rPr lang="en-IN" sz="1400" dirty="0">
                <a:solidFill>
                  <a:schemeClr val="bg2">
                    <a:lumMod val="50000"/>
                  </a:schemeClr>
                </a:solidFill>
              </a:rPr>
              <a:t>true</a:t>
            </a:r>
            <a:r>
              <a:rPr lang="en-IN" sz="1400" dirty="0"/>
              <a:t>) </a:t>
            </a:r>
            <a:endParaRPr lang="en-IN" sz="1400" dirty="0" smtClean="0"/>
          </a:p>
          <a:p>
            <a:r>
              <a:rPr lang="en-IN" sz="1400" dirty="0" smtClean="0">
                <a:solidFill>
                  <a:srgbClr val="00B050"/>
                </a:solidFill>
              </a:rPr>
              <a:t>//Code </a:t>
            </a:r>
            <a:r>
              <a:rPr lang="en-IN" sz="1400" dirty="0">
                <a:solidFill>
                  <a:srgbClr val="00B050"/>
                </a:solidFill>
              </a:rPr>
              <a:t>to Make the Serial Monitor Visualizer Work</a:t>
            </a:r>
          </a:p>
          <a:p>
            <a:r>
              <a:rPr lang="en-IN" sz="1400" dirty="0"/>
              <a:t>{</a:t>
            </a:r>
          </a:p>
          <a:p>
            <a:r>
              <a:rPr lang="en-IN" sz="1400" dirty="0">
                <a:solidFill>
                  <a:srgbClr val="C00000"/>
                </a:solidFill>
              </a:rPr>
              <a:t>Serial.print</a:t>
            </a:r>
            <a:r>
              <a:rPr lang="en-IN" sz="1400" dirty="0"/>
              <a:t>("*** Heart-Beat Happened *** "); </a:t>
            </a:r>
            <a:r>
              <a:rPr lang="en-IN" sz="1400" dirty="0">
                <a:solidFill>
                  <a:srgbClr val="00B050"/>
                </a:solidFill>
              </a:rPr>
              <a:t>//ASCII </a:t>
            </a:r>
            <a:r>
              <a:rPr lang="en-IN" sz="1400" dirty="0" smtClean="0">
                <a:solidFill>
                  <a:srgbClr val="00B050"/>
                </a:solidFill>
              </a:rPr>
              <a:t>Art Madness</a:t>
            </a:r>
            <a:endParaRPr lang="en-IN" sz="1400" dirty="0">
              <a:solidFill>
                <a:srgbClr val="00B050"/>
              </a:solidFill>
            </a:endParaRPr>
          </a:p>
        </p:txBody>
      </p:sp>
      <p:cxnSp>
        <p:nvCxnSpPr>
          <p:cNvPr id="9" name="Straight Connector 8"/>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572000" y="1676400"/>
            <a:ext cx="4572000" cy="5047536"/>
          </a:xfrm>
          <a:prstGeom prst="rect">
            <a:avLst/>
          </a:prstGeom>
          <a:noFill/>
        </p:spPr>
        <p:txBody>
          <a:bodyPr wrap="square" rtlCol="0">
            <a:spAutoFit/>
          </a:bodyPr>
          <a:lstStyle/>
          <a:p>
            <a:r>
              <a:rPr lang="en-IN" sz="1400" dirty="0">
                <a:solidFill>
                  <a:srgbClr val="C00000"/>
                </a:solidFill>
              </a:rPr>
              <a:t>Serial.print</a:t>
            </a:r>
            <a:r>
              <a:rPr lang="en-IN" sz="1400" dirty="0"/>
              <a:t>("BPM: ");</a:t>
            </a:r>
          </a:p>
          <a:p>
            <a:r>
              <a:rPr lang="en-IN" sz="1400" dirty="0">
                <a:solidFill>
                  <a:srgbClr val="C00000"/>
                </a:solidFill>
              </a:rPr>
              <a:t>Serial.println</a:t>
            </a:r>
            <a:r>
              <a:rPr lang="en-IN" sz="1400" dirty="0"/>
              <a:t>(BPM);</a:t>
            </a:r>
          </a:p>
          <a:p>
            <a:r>
              <a:rPr lang="en-IN" sz="1400" dirty="0"/>
              <a:t>}</a:t>
            </a:r>
          </a:p>
          <a:p>
            <a:r>
              <a:rPr lang="en-IN" sz="1400" dirty="0"/>
              <a:t>else</a:t>
            </a:r>
          </a:p>
          <a:p>
            <a:r>
              <a:rPr lang="en-IN" sz="1400" dirty="0"/>
              <a:t>{</a:t>
            </a:r>
          </a:p>
          <a:p>
            <a:r>
              <a:rPr lang="en-IN" sz="1400" dirty="0"/>
              <a:t>sendDataToSerial(</a:t>
            </a:r>
            <a:r>
              <a:rPr lang="en-IN" sz="1400" dirty="0">
                <a:solidFill>
                  <a:schemeClr val="bg2">
                    <a:lumMod val="50000"/>
                  </a:schemeClr>
                </a:solidFill>
              </a:rPr>
              <a:t>'B'</a:t>
            </a:r>
            <a:r>
              <a:rPr lang="en-IN" sz="1400" dirty="0"/>
              <a:t>,BPM); </a:t>
            </a:r>
            <a:r>
              <a:rPr lang="en-IN" sz="1400" dirty="0" smtClean="0">
                <a:solidFill>
                  <a:srgbClr val="00B050"/>
                </a:solidFill>
              </a:rPr>
              <a:t>//send </a:t>
            </a:r>
            <a:r>
              <a:rPr lang="en-IN" sz="1400" dirty="0">
                <a:solidFill>
                  <a:srgbClr val="00B050"/>
                </a:solidFill>
              </a:rPr>
              <a:t>heart rate with a 'B' prefix</a:t>
            </a:r>
          </a:p>
          <a:p>
            <a:r>
              <a:rPr lang="en-IN" sz="1400" dirty="0"/>
              <a:t>sendDataToSerial(</a:t>
            </a:r>
            <a:r>
              <a:rPr lang="en-IN" sz="1400" dirty="0">
                <a:solidFill>
                  <a:schemeClr val="bg2">
                    <a:lumMod val="50000"/>
                  </a:schemeClr>
                </a:solidFill>
              </a:rPr>
              <a:t>'Q'</a:t>
            </a:r>
            <a:r>
              <a:rPr lang="en-IN" sz="1400" dirty="0"/>
              <a:t>,IBI); </a:t>
            </a:r>
            <a:r>
              <a:rPr lang="en-IN" sz="1400" dirty="0" smtClean="0">
                <a:solidFill>
                  <a:srgbClr val="00B050"/>
                </a:solidFill>
              </a:rPr>
              <a:t>//send </a:t>
            </a:r>
            <a:r>
              <a:rPr lang="en-IN" sz="1400" dirty="0">
                <a:solidFill>
                  <a:srgbClr val="00B050"/>
                </a:solidFill>
              </a:rPr>
              <a:t>time between beats with a 'Q' prefix</a:t>
            </a:r>
          </a:p>
          <a:p>
            <a:r>
              <a:rPr lang="en-IN" sz="1400" dirty="0"/>
              <a:t>}</a:t>
            </a:r>
          </a:p>
          <a:p>
            <a:r>
              <a:rPr lang="en-IN" sz="1400" dirty="0"/>
              <a:t>}</a:t>
            </a:r>
          </a:p>
          <a:p>
            <a:r>
              <a:rPr lang="en-IN" sz="1400" dirty="0">
                <a:solidFill>
                  <a:schemeClr val="bg2">
                    <a:lumMod val="50000"/>
                  </a:schemeClr>
                </a:solidFill>
              </a:rPr>
              <a:t>void</a:t>
            </a:r>
            <a:r>
              <a:rPr lang="en-IN" sz="1400" dirty="0"/>
              <a:t> arduinoSerialMonitorVisual(</a:t>
            </a:r>
            <a:r>
              <a:rPr lang="en-IN" sz="1400" dirty="0">
                <a:solidFill>
                  <a:schemeClr val="bg2">
                    <a:lumMod val="50000"/>
                  </a:schemeClr>
                </a:solidFill>
              </a:rPr>
              <a:t>char</a:t>
            </a:r>
            <a:r>
              <a:rPr lang="en-IN" sz="1400" dirty="0"/>
              <a:t> symbol, </a:t>
            </a:r>
            <a:r>
              <a:rPr lang="en-IN" sz="1400" dirty="0">
                <a:solidFill>
                  <a:schemeClr val="bg2">
                    <a:lumMod val="50000"/>
                  </a:schemeClr>
                </a:solidFill>
              </a:rPr>
              <a:t>int</a:t>
            </a:r>
            <a:r>
              <a:rPr lang="en-IN" sz="1400" dirty="0"/>
              <a:t> data )</a:t>
            </a:r>
          </a:p>
          <a:p>
            <a:r>
              <a:rPr lang="en-IN" sz="1400" dirty="0" smtClean="0"/>
              <a:t>{</a:t>
            </a:r>
            <a:r>
              <a:rPr lang="en-IN" sz="1400" dirty="0" smtClean="0">
                <a:solidFill>
                  <a:schemeClr val="bg2">
                    <a:lumMod val="50000"/>
                  </a:schemeClr>
                </a:solidFill>
              </a:rPr>
              <a:t>const </a:t>
            </a:r>
            <a:r>
              <a:rPr lang="en-IN" sz="1400" dirty="0">
                <a:solidFill>
                  <a:schemeClr val="bg2">
                    <a:lumMod val="50000"/>
                  </a:schemeClr>
                </a:solidFill>
              </a:rPr>
              <a:t>int</a:t>
            </a:r>
            <a:r>
              <a:rPr lang="en-IN" sz="1400" dirty="0"/>
              <a:t> sensorMin = 0; </a:t>
            </a:r>
            <a:r>
              <a:rPr lang="en-IN" sz="1400" dirty="0" smtClean="0"/>
              <a:t/>
            </a:r>
            <a:br>
              <a:rPr lang="en-IN" sz="1400" dirty="0" smtClean="0"/>
            </a:br>
            <a:r>
              <a:rPr lang="en-IN" sz="1400" dirty="0" smtClean="0">
                <a:solidFill>
                  <a:srgbClr val="00B050"/>
                </a:solidFill>
              </a:rPr>
              <a:t>//sensor </a:t>
            </a:r>
            <a:r>
              <a:rPr lang="en-IN" sz="1400" dirty="0">
                <a:solidFill>
                  <a:srgbClr val="00B050"/>
                </a:solidFill>
              </a:rPr>
              <a:t>minimum, discovered </a:t>
            </a:r>
            <a:r>
              <a:rPr lang="en-IN" sz="1400" dirty="0" smtClean="0">
                <a:solidFill>
                  <a:srgbClr val="00B050"/>
                </a:solidFill>
              </a:rPr>
              <a:t>through </a:t>
            </a:r>
            <a:r>
              <a:rPr lang="en-IN" sz="1400" dirty="0">
                <a:solidFill>
                  <a:srgbClr val="00B050"/>
                </a:solidFill>
              </a:rPr>
              <a:t>experiment</a:t>
            </a:r>
          </a:p>
          <a:p>
            <a:r>
              <a:rPr lang="en-IN" sz="1400" dirty="0">
                <a:solidFill>
                  <a:schemeClr val="bg2">
                    <a:lumMod val="50000"/>
                  </a:schemeClr>
                </a:solidFill>
              </a:rPr>
              <a:t>const int</a:t>
            </a:r>
            <a:r>
              <a:rPr lang="en-IN" sz="1400" dirty="0"/>
              <a:t> sensorMax = 1024; </a:t>
            </a:r>
            <a:r>
              <a:rPr lang="en-IN" sz="1400" dirty="0" smtClean="0"/>
              <a:t/>
            </a:r>
            <a:br>
              <a:rPr lang="en-IN" sz="1400" dirty="0" smtClean="0"/>
            </a:br>
            <a:r>
              <a:rPr lang="en-IN" sz="1400" dirty="0" smtClean="0">
                <a:solidFill>
                  <a:srgbClr val="00B050"/>
                </a:solidFill>
              </a:rPr>
              <a:t>//sensor </a:t>
            </a:r>
            <a:r>
              <a:rPr lang="en-IN" sz="1400" dirty="0">
                <a:solidFill>
                  <a:srgbClr val="00B050"/>
                </a:solidFill>
              </a:rPr>
              <a:t>maximum, </a:t>
            </a:r>
            <a:r>
              <a:rPr lang="en-IN" sz="1400" dirty="0" smtClean="0">
                <a:solidFill>
                  <a:srgbClr val="00B050"/>
                </a:solidFill>
              </a:rPr>
              <a:t>discovered </a:t>
            </a:r>
            <a:r>
              <a:rPr lang="en-IN" sz="1400" dirty="0">
                <a:solidFill>
                  <a:srgbClr val="00B050"/>
                </a:solidFill>
              </a:rPr>
              <a:t>through experiment</a:t>
            </a:r>
          </a:p>
          <a:p>
            <a:r>
              <a:rPr lang="en-IN" sz="1400" dirty="0">
                <a:solidFill>
                  <a:schemeClr val="bg2">
                    <a:lumMod val="50000"/>
                  </a:schemeClr>
                </a:solidFill>
              </a:rPr>
              <a:t>int</a:t>
            </a:r>
            <a:r>
              <a:rPr lang="en-IN" sz="1400" dirty="0"/>
              <a:t> sensorReading = data; </a:t>
            </a:r>
            <a:r>
              <a:rPr lang="en-IN" sz="1400" dirty="0" smtClean="0"/>
              <a:t/>
            </a:r>
            <a:br>
              <a:rPr lang="en-IN" sz="1400" dirty="0" smtClean="0"/>
            </a:br>
            <a:r>
              <a:rPr lang="en-IN" sz="1400" dirty="0" smtClean="0">
                <a:solidFill>
                  <a:srgbClr val="00B050"/>
                </a:solidFill>
              </a:rPr>
              <a:t>//map </a:t>
            </a:r>
            <a:r>
              <a:rPr lang="en-IN" sz="1400" dirty="0">
                <a:solidFill>
                  <a:srgbClr val="00B050"/>
                </a:solidFill>
              </a:rPr>
              <a:t>the sensor range to a range of 12 options:</a:t>
            </a:r>
          </a:p>
          <a:p>
            <a:r>
              <a:rPr lang="en-IN" sz="1400" dirty="0">
                <a:solidFill>
                  <a:schemeClr val="bg2">
                    <a:lumMod val="50000"/>
                  </a:schemeClr>
                </a:solidFill>
              </a:rPr>
              <a:t>int</a:t>
            </a:r>
            <a:r>
              <a:rPr lang="en-IN" sz="1400" dirty="0"/>
              <a:t> range = </a:t>
            </a:r>
            <a:r>
              <a:rPr lang="en-IN" sz="1400" dirty="0">
                <a:solidFill>
                  <a:srgbClr val="C00000"/>
                </a:solidFill>
              </a:rPr>
              <a:t>map</a:t>
            </a:r>
            <a:r>
              <a:rPr lang="en-IN" sz="1400" dirty="0"/>
              <a:t>(sensorReading, sensorMin, sensorMax, 0, 11);</a:t>
            </a:r>
          </a:p>
          <a:p>
            <a:r>
              <a:rPr lang="en-IN" sz="1400" dirty="0" smtClean="0">
                <a:solidFill>
                  <a:srgbClr val="00B050"/>
                </a:solidFill>
              </a:rPr>
              <a:t>//do </a:t>
            </a:r>
            <a:r>
              <a:rPr lang="en-IN" sz="1400" dirty="0">
                <a:solidFill>
                  <a:srgbClr val="00B050"/>
                </a:solidFill>
              </a:rPr>
              <a:t>something different depending on the</a:t>
            </a:r>
          </a:p>
          <a:p>
            <a:r>
              <a:rPr lang="en-IN" sz="1400" dirty="0" smtClean="0">
                <a:solidFill>
                  <a:srgbClr val="00B050"/>
                </a:solidFill>
              </a:rPr>
              <a:t>//range </a:t>
            </a:r>
            <a:r>
              <a:rPr lang="en-IN" sz="1400" dirty="0">
                <a:solidFill>
                  <a:srgbClr val="00B050"/>
                </a:solidFill>
              </a:rPr>
              <a:t>value:</a:t>
            </a:r>
          </a:p>
          <a:p>
            <a:endParaRPr lang="en-IN" sz="1400" dirty="0"/>
          </a:p>
        </p:txBody>
      </p:sp>
    </p:spTree>
    <p:extLst>
      <p:ext uri="{BB962C8B-B14F-4D97-AF65-F5344CB8AC3E}">
        <p14:creationId xmlns:p14="http://schemas.microsoft.com/office/powerpoint/2010/main" xmlns="" val="32674817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572000" cy="5047536"/>
          </a:xfrm>
          <a:prstGeom prst="rect">
            <a:avLst/>
          </a:prstGeom>
          <a:noFill/>
        </p:spPr>
        <p:txBody>
          <a:bodyPr wrap="square" rtlCol="0">
            <a:spAutoFit/>
          </a:bodyPr>
          <a:lstStyle/>
          <a:p>
            <a:r>
              <a:rPr lang="en-IN" sz="1400" dirty="0"/>
              <a:t>switch (range)</a:t>
            </a:r>
          </a:p>
          <a:p>
            <a:r>
              <a:rPr lang="en-IN" sz="1400" dirty="0"/>
              <a:t>{</a:t>
            </a:r>
          </a:p>
          <a:p>
            <a:r>
              <a:rPr lang="en-IN" sz="1400" dirty="0"/>
              <a:t>case 0:</a:t>
            </a:r>
          </a:p>
          <a:p>
            <a:r>
              <a:rPr lang="en-IN" sz="1400" dirty="0">
                <a:solidFill>
                  <a:srgbClr val="C00000"/>
                </a:solidFill>
              </a:rPr>
              <a:t>Serial.println</a:t>
            </a:r>
            <a:r>
              <a:rPr lang="en-IN" sz="1400" dirty="0"/>
              <a:t>(""); </a:t>
            </a:r>
            <a:r>
              <a:rPr lang="en-IN" sz="1400" dirty="0">
                <a:solidFill>
                  <a:srgbClr val="00B050"/>
                </a:solidFill>
              </a:rPr>
              <a:t>/////ASCII Art Madness</a:t>
            </a:r>
          </a:p>
          <a:p>
            <a:r>
              <a:rPr lang="en-IN" sz="1400" dirty="0"/>
              <a:t>break;</a:t>
            </a:r>
          </a:p>
          <a:p>
            <a:r>
              <a:rPr lang="en-IN" sz="1400" dirty="0"/>
              <a:t>case 1:</a:t>
            </a:r>
          </a:p>
          <a:p>
            <a:r>
              <a:rPr lang="en-IN" sz="1400" dirty="0">
                <a:solidFill>
                  <a:srgbClr val="C00000"/>
                </a:solidFill>
              </a:rPr>
              <a:t>Serial.println</a:t>
            </a:r>
            <a:r>
              <a:rPr lang="en-IN" sz="1400" dirty="0"/>
              <a:t>("---");</a:t>
            </a:r>
          </a:p>
          <a:p>
            <a:r>
              <a:rPr lang="en-IN" sz="1400" dirty="0"/>
              <a:t>break;</a:t>
            </a:r>
          </a:p>
          <a:p>
            <a:r>
              <a:rPr lang="en-IN" sz="1400" dirty="0"/>
              <a:t>case 2:</a:t>
            </a:r>
          </a:p>
          <a:p>
            <a:r>
              <a:rPr lang="en-IN" sz="1400" dirty="0">
                <a:solidFill>
                  <a:srgbClr val="C00000"/>
                </a:solidFill>
              </a:rPr>
              <a:t>Serial.println</a:t>
            </a:r>
            <a:r>
              <a:rPr lang="en-IN" sz="1400" dirty="0"/>
              <a:t>("------");</a:t>
            </a:r>
          </a:p>
          <a:p>
            <a:r>
              <a:rPr lang="en-IN" sz="1400" dirty="0"/>
              <a:t>break;</a:t>
            </a:r>
          </a:p>
          <a:p>
            <a:r>
              <a:rPr lang="en-IN" sz="1400" dirty="0"/>
              <a:t>case 3:</a:t>
            </a:r>
          </a:p>
          <a:p>
            <a:r>
              <a:rPr lang="en-IN" sz="1400" dirty="0">
                <a:solidFill>
                  <a:srgbClr val="C00000"/>
                </a:solidFill>
              </a:rPr>
              <a:t>Serial.println</a:t>
            </a:r>
            <a:r>
              <a:rPr lang="en-IN" sz="1400" dirty="0"/>
              <a:t>("---------");</a:t>
            </a:r>
          </a:p>
          <a:p>
            <a:r>
              <a:rPr lang="en-IN" sz="1400" dirty="0"/>
              <a:t>break;</a:t>
            </a:r>
          </a:p>
          <a:p>
            <a:r>
              <a:rPr lang="en-IN" sz="1400" dirty="0"/>
              <a:t>case 4:</a:t>
            </a:r>
          </a:p>
          <a:p>
            <a:r>
              <a:rPr lang="en-IN" sz="1400" dirty="0">
                <a:solidFill>
                  <a:srgbClr val="C00000"/>
                </a:solidFill>
              </a:rPr>
              <a:t>Serial.println</a:t>
            </a:r>
            <a:r>
              <a:rPr lang="en-IN" sz="1400" dirty="0"/>
              <a:t>("------------");</a:t>
            </a:r>
          </a:p>
          <a:p>
            <a:r>
              <a:rPr lang="en-IN" sz="1400" dirty="0"/>
              <a:t>break;</a:t>
            </a:r>
          </a:p>
          <a:p>
            <a:r>
              <a:rPr lang="en-IN" sz="1400" dirty="0"/>
              <a:t>case 5:</a:t>
            </a:r>
          </a:p>
          <a:p>
            <a:r>
              <a:rPr lang="en-IN" sz="1400" dirty="0">
                <a:solidFill>
                  <a:srgbClr val="C00000"/>
                </a:solidFill>
              </a:rPr>
              <a:t>Serial.println</a:t>
            </a:r>
            <a:r>
              <a:rPr lang="en-IN" sz="1400" dirty="0"/>
              <a:t>("--------------|-");</a:t>
            </a:r>
          </a:p>
          <a:p>
            <a:r>
              <a:rPr lang="en-IN" sz="1400" dirty="0"/>
              <a:t>break;</a:t>
            </a:r>
          </a:p>
          <a:p>
            <a:r>
              <a:rPr lang="en-IN" sz="1400" dirty="0"/>
              <a:t>case 6:</a:t>
            </a:r>
          </a:p>
          <a:p>
            <a:r>
              <a:rPr lang="en-IN" sz="1400" dirty="0">
                <a:solidFill>
                  <a:srgbClr val="C00000"/>
                </a:solidFill>
              </a:rPr>
              <a:t>Serial.println</a:t>
            </a:r>
            <a:r>
              <a:rPr lang="en-IN" sz="1400" dirty="0"/>
              <a:t>("--------------|---");</a:t>
            </a:r>
          </a:p>
          <a:p>
            <a:r>
              <a:rPr lang="en-IN" sz="1400" dirty="0"/>
              <a:t>break</a:t>
            </a:r>
            <a:r>
              <a:rPr lang="en-IN" sz="1400" dirty="0" smtClean="0"/>
              <a:t>;</a:t>
            </a:r>
            <a:endParaRPr lang="en-IN" sz="1400" dirty="0"/>
          </a:p>
        </p:txBody>
      </p:sp>
      <p:cxnSp>
        <p:nvCxnSpPr>
          <p:cNvPr id="8" name="Straight Connector 7"/>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572000" y="1676400"/>
            <a:ext cx="4572000" cy="4832092"/>
          </a:xfrm>
          <a:prstGeom prst="rect">
            <a:avLst/>
          </a:prstGeom>
          <a:noFill/>
        </p:spPr>
        <p:txBody>
          <a:bodyPr wrap="square" rtlCol="0">
            <a:spAutoFit/>
          </a:bodyPr>
          <a:lstStyle/>
          <a:p>
            <a:r>
              <a:rPr lang="en-IN" sz="1400" dirty="0"/>
              <a:t>case 7:</a:t>
            </a:r>
          </a:p>
          <a:p>
            <a:r>
              <a:rPr lang="en-IN" sz="1400" dirty="0">
                <a:solidFill>
                  <a:srgbClr val="C00000"/>
                </a:solidFill>
              </a:rPr>
              <a:t>Serial.println</a:t>
            </a:r>
            <a:r>
              <a:rPr lang="en-IN" sz="1400" dirty="0"/>
              <a:t>("--------------|-------");</a:t>
            </a:r>
          </a:p>
          <a:p>
            <a:r>
              <a:rPr lang="en-IN" sz="1400" dirty="0"/>
              <a:t>break;</a:t>
            </a:r>
          </a:p>
          <a:p>
            <a:r>
              <a:rPr lang="en-IN" sz="1400" dirty="0"/>
              <a:t>case 8:</a:t>
            </a:r>
          </a:p>
          <a:p>
            <a:r>
              <a:rPr lang="en-IN" sz="1400" dirty="0">
                <a:solidFill>
                  <a:srgbClr val="C00000"/>
                </a:solidFill>
              </a:rPr>
              <a:t>Serial.println</a:t>
            </a:r>
            <a:r>
              <a:rPr lang="en-IN" sz="1400" dirty="0"/>
              <a:t>("--------------|----------");</a:t>
            </a:r>
          </a:p>
          <a:p>
            <a:r>
              <a:rPr lang="en-IN" sz="1400" dirty="0"/>
              <a:t>break;</a:t>
            </a:r>
          </a:p>
          <a:p>
            <a:r>
              <a:rPr lang="en-IN" sz="1400" dirty="0"/>
              <a:t>case 9:</a:t>
            </a:r>
          </a:p>
          <a:p>
            <a:r>
              <a:rPr lang="en-IN" sz="1400" dirty="0">
                <a:solidFill>
                  <a:srgbClr val="C00000"/>
                </a:solidFill>
              </a:rPr>
              <a:t>Serial.println</a:t>
            </a:r>
            <a:r>
              <a:rPr lang="en-IN" sz="1400" dirty="0"/>
              <a:t>("--------------|----------------");</a:t>
            </a:r>
          </a:p>
          <a:p>
            <a:r>
              <a:rPr lang="en-IN" sz="1400" dirty="0"/>
              <a:t>break;</a:t>
            </a:r>
          </a:p>
          <a:p>
            <a:r>
              <a:rPr lang="en-IN" sz="1400" dirty="0"/>
              <a:t>case 10:</a:t>
            </a:r>
          </a:p>
          <a:p>
            <a:r>
              <a:rPr lang="en-IN" sz="1400" dirty="0">
                <a:solidFill>
                  <a:srgbClr val="C00000"/>
                </a:solidFill>
              </a:rPr>
              <a:t>Serial.println</a:t>
            </a:r>
            <a:r>
              <a:rPr lang="en-IN" sz="1400" dirty="0"/>
              <a:t>("--------------|-------------------");</a:t>
            </a:r>
          </a:p>
          <a:p>
            <a:r>
              <a:rPr lang="en-IN" sz="1400" dirty="0"/>
              <a:t>break;</a:t>
            </a:r>
          </a:p>
          <a:p>
            <a:r>
              <a:rPr lang="en-IN" sz="1400" dirty="0"/>
              <a:t>case 11:</a:t>
            </a:r>
          </a:p>
          <a:p>
            <a:r>
              <a:rPr lang="en-IN" sz="1400" dirty="0">
                <a:solidFill>
                  <a:srgbClr val="C00000"/>
                </a:solidFill>
              </a:rPr>
              <a:t>Serial.println</a:t>
            </a:r>
            <a:r>
              <a:rPr lang="en-IN" sz="1400" dirty="0"/>
              <a:t>("--------------|-----------------------");</a:t>
            </a:r>
          </a:p>
          <a:p>
            <a:r>
              <a:rPr lang="en-IN" sz="1400" dirty="0"/>
              <a:t>break;</a:t>
            </a:r>
          </a:p>
          <a:p>
            <a:r>
              <a:rPr lang="en-IN" sz="1400" dirty="0"/>
              <a:t>}</a:t>
            </a:r>
          </a:p>
          <a:p>
            <a:r>
              <a:rPr lang="en-IN" sz="1400" dirty="0" smtClean="0"/>
              <a:t>}</a:t>
            </a:r>
          </a:p>
          <a:p>
            <a:endParaRPr lang="en-IN" sz="1400" dirty="0"/>
          </a:p>
          <a:p>
            <a:r>
              <a:rPr lang="en-IN" sz="1400" dirty="0">
                <a:solidFill>
                  <a:schemeClr val="bg2">
                    <a:lumMod val="50000"/>
                  </a:schemeClr>
                </a:solidFill>
              </a:rPr>
              <a:t>void</a:t>
            </a:r>
            <a:r>
              <a:rPr lang="en-IN" sz="1400" dirty="0"/>
              <a:t> sendDataToSerial(</a:t>
            </a:r>
            <a:r>
              <a:rPr lang="en-IN" sz="1400" dirty="0">
                <a:solidFill>
                  <a:schemeClr val="bg2">
                    <a:lumMod val="50000"/>
                  </a:schemeClr>
                </a:solidFill>
              </a:rPr>
              <a:t>char</a:t>
            </a:r>
            <a:r>
              <a:rPr lang="en-IN" sz="1400" dirty="0"/>
              <a:t> symbol, </a:t>
            </a:r>
            <a:r>
              <a:rPr lang="en-IN" sz="1400" dirty="0">
                <a:solidFill>
                  <a:schemeClr val="bg2">
                    <a:lumMod val="50000"/>
                  </a:schemeClr>
                </a:solidFill>
              </a:rPr>
              <a:t>int</a:t>
            </a:r>
            <a:r>
              <a:rPr lang="en-IN" sz="1400" dirty="0"/>
              <a:t> data )</a:t>
            </a:r>
          </a:p>
          <a:p>
            <a:r>
              <a:rPr lang="en-IN" sz="1400" dirty="0" smtClean="0"/>
              <a:t>{</a:t>
            </a:r>
            <a:r>
              <a:rPr lang="en-IN" sz="1400" dirty="0" smtClean="0">
                <a:solidFill>
                  <a:srgbClr val="C00000"/>
                </a:solidFill>
              </a:rPr>
              <a:t>Serial.print</a:t>
            </a:r>
            <a:r>
              <a:rPr lang="en-IN" sz="1400" dirty="0" smtClean="0"/>
              <a:t>(symbol</a:t>
            </a:r>
            <a:r>
              <a:rPr lang="en-IN" sz="1400" dirty="0"/>
              <a:t>);</a:t>
            </a:r>
          </a:p>
          <a:p>
            <a:r>
              <a:rPr lang="en-IN" sz="1400" dirty="0" smtClean="0"/>
              <a:t>  </a:t>
            </a:r>
            <a:r>
              <a:rPr lang="en-IN" sz="1400" dirty="0" smtClean="0">
                <a:solidFill>
                  <a:srgbClr val="C00000"/>
                </a:solidFill>
              </a:rPr>
              <a:t>Serial.println</a:t>
            </a:r>
            <a:r>
              <a:rPr lang="en-IN" sz="1400" dirty="0" smtClean="0"/>
              <a:t>(data</a:t>
            </a:r>
            <a:r>
              <a:rPr lang="en-IN" sz="1400" dirty="0"/>
              <a:t>);</a:t>
            </a:r>
          </a:p>
          <a:p>
            <a:r>
              <a:rPr lang="en-IN" sz="1400" dirty="0"/>
              <a:t>}</a:t>
            </a:r>
          </a:p>
        </p:txBody>
      </p:sp>
    </p:spTree>
    <p:extLst>
      <p:ext uri="{BB962C8B-B14F-4D97-AF65-F5344CB8AC3E}">
        <p14:creationId xmlns:p14="http://schemas.microsoft.com/office/powerpoint/2010/main" xmlns="" val="3103985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Motivation</a:t>
            </a:r>
            <a:endParaRPr lang="en-IN" sz="6000" u="sng" dirty="0"/>
          </a:p>
        </p:txBody>
      </p:sp>
      <p:sp>
        <p:nvSpPr>
          <p:cNvPr id="3" name="Content Placeholder 2"/>
          <p:cNvSpPr>
            <a:spLocks noGrp="1"/>
          </p:cNvSpPr>
          <p:nvPr>
            <p:ph idx="1"/>
          </p:nvPr>
        </p:nvSpPr>
        <p:spPr>
          <a:xfrm>
            <a:off x="457200" y="2438400"/>
            <a:ext cx="8229600" cy="4389120"/>
          </a:xfrm>
        </p:spPr>
        <p:txBody>
          <a:bodyPr/>
          <a:lstStyle/>
          <a:p>
            <a:pPr marL="0" indent="0" algn="just">
              <a:buNone/>
            </a:pPr>
            <a:r>
              <a:rPr lang="en-IN" dirty="0" smtClean="0"/>
              <a:t>Areas affected with highly contagious diseases like covid-19 requires remote health monitoring facilities which are inexpensive and easy to operate </a:t>
            </a:r>
            <a:r>
              <a:rPr lang="en-IN" dirty="0"/>
              <a:t/>
            </a:r>
            <a:br>
              <a:rPr lang="en-IN" dirty="0"/>
            </a:br>
            <a:r>
              <a:rPr lang="en-IN" dirty="0"/>
              <a:t/>
            </a:r>
            <a:br>
              <a:rPr lang="en-IN" dirty="0"/>
            </a:br>
            <a:r>
              <a:rPr lang="en-IN" dirty="0" smtClean="0"/>
              <a:t>Remote monitoring of the patients condition also  saves </a:t>
            </a:r>
            <a:r>
              <a:rPr lang="en-IN" dirty="0"/>
              <a:t>the precious time </a:t>
            </a:r>
            <a:r>
              <a:rPr lang="en-IN" dirty="0" smtClean="0"/>
              <a:t>of both </a:t>
            </a:r>
            <a:r>
              <a:rPr lang="en-IN" dirty="0"/>
              <a:t>the patient and </a:t>
            </a:r>
            <a:r>
              <a:rPr lang="en-IN" dirty="0" smtClean="0"/>
              <a:t>doctors and it is preferred in rural areas as well as for old patients.  </a:t>
            </a: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24749212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572000" cy="5047536"/>
          </a:xfrm>
          <a:prstGeom prst="rect">
            <a:avLst/>
          </a:prstGeom>
          <a:noFill/>
        </p:spPr>
        <p:txBody>
          <a:bodyPr wrap="square" rtlCol="0">
            <a:spAutoFit/>
          </a:bodyPr>
          <a:lstStyle/>
          <a:p>
            <a:r>
              <a:rPr lang="en-IN" sz="1400" dirty="0"/>
              <a:t>ISR(TIMER2_COMPA_vect) </a:t>
            </a:r>
            <a:endParaRPr lang="en-IN" sz="1400" dirty="0" smtClean="0"/>
          </a:p>
          <a:p>
            <a:r>
              <a:rPr lang="en-IN" sz="1400" dirty="0" smtClean="0">
                <a:solidFill>
                  <a:srgbClr val="00B050"/>
                </a:solidFill>
              </a:rPr>
              <a:t>//</a:t>
            </a:r>
            <a:r>
              <a:rPr lang="en-IN" sz="1400" dirty="0">
                <a:solidFill>
                  <a:srgbClr val="00B050"/>
                </a:solidFill>
              </a:rPr>
              <a:t>triggered when Timer2 counts to 124</a:t>
            </a:r>
          </a:p>
          <a:p>
            <a:r>
              <a:rPr lang="en-IN" sz="1400" dirty="0"/>
              <a:t>{</a:t>
            </a:r>
          </a:p>
          <a:p>
            <a:r>
              <a:rPr lang="en-IN" sz="1400" dirty="0"/>
              <a:t>cli();</a:t>
            </a:r>
            <a:r>
              <a:rPr lang="en-IN" sz="1400" dirty="0">
                <a:solidFill>
                  <a:srgbClr val="00B050"/>
                </a:solidFill>
              </a:rPr>
              <a:t> </a:t>
            </a:r>
            <a:r>
              <a:rPr lang="en-IN" sz="1400" dirty="0" smtClean="0">
                <a:solidFill>
                  <a:srgbClr val="00B050"/>
                </a:solidFill>
              </a:rPr>
              <a:t>//disable </a:t>
            </a:r>
            <a:r>
              <a:rPr lang="en-IN" sz="1400" dirty="0">
                <a:solidFill>
                  <a:srgbClr val="00B050"/>
                </a:solidFill>
              </a:rPr>
              <a:t>interrupts while we do this</a:t>
            </a:r>
          </a:p>
          <a:p>
            <a:r>
              <a:rPr lang="en-IN" sz="1400" dirty="0"/>
              <a:t>Signal = </a:t>
            </a:r>
            <a:r>
              <a:rPr lang="en-IN" sz="1400" dirty="0">
                <a:solidFill>
                  <a:srgbClr val="C00000"/>
                </a:solidFill>
              </a:rPr>
              <a:t>analogRead</a:t>
            </a:r>
            <a:r>
              <a:rPr lang="en-IN" sz="1400" dirty="0"/>
              <a:t>(pulsePin); </a:t>
            </a:r>
            <a:r>
              <a:rPr lang="en-IN" sz="1400" dirty="0" smtClean="0"/>
              <a:t>//read </a:t>
            </a:r>
            <a:r>
              <a:rPr lang="en-IN" sz="1400" dirty="0"/>
              <a:t>the Pulse Sensor</a:t>
            </a:r>
          </a:p>
          <a:p>
            <a:r>
              <a:rPr lang="en-IN" sz="1400" dirty="0"/>
              <a:t>sampleCounter += 2; </a:t>
            </a:r>
            <a:endParaRPr lang="en-IN" sz="1400" dirty="0" smtClean="0"/>
          </a:p>
          <a:p>
            <a:r>
              <a:rPr lang="en-IN" sz="1400" dirty="0" smtClean="0">
                <a:solidFill>
                  <a:srgbClr val="00B050"/>
                </a:solidFill>
              </a:rPr>
              <a:t>//keep </a:t>
            </a:r>
            <a:r>
              <a:rPr lang="en-IN" sz="1400" dirty="0">
                <a:solidFill>
                  <a:srgbClr val="00B050"/>
                </a:solidFill>
              </a:rPr>
              <a:t>track of the time in mS with this variable</a:t>
            </a:r>
          </a:p>
          <a:p>
            <a:r>
              <a:rPr lang="en-IN" sz="1400" dirty="0">
                <a:solidFill>
                  <a:schemeClr val="bg2">
                    <a:lumMod val="50000"/>
                  </a:schemeClr>
                </a:solidFill>
              </a:rPr>
              <a:t>int</a:t>
            </a:r>
            <a:r>
              <a:rPr lang="en-IN" sz="1400" dirty="0"/>
              <a:t> N = sampleCounter - lastBeatTime; </a:t>
            </a:r>
            <a:endParaRPr lang="en-IN" sz="1400" dirty="0" smtClean="0"/>
          </a:p>
          <a:p>
            <a:r>
              <a:rPr lang="en-IN" sz="1400" dirty="0" smtClean="0">
                <a:solidFill>
                  <a:srgbClr val="00B050"/>
                </a:solidFill>
              </a:rPr>
              <a:t>//monitor </a:t>
            </a:r>
            <a:r>
              <a:rPr lang="en-IN" sz="1400" dirty="0">
                <a:solidFill>
                  <a:srgbClr val="00B050"/>
                </a:solidFill>
              </a:rPr>
              <a:t>the time since the last beat to avoid noise</a:t>
            </a:r>
          </a:p>
          <a:p>
            <a:r>
              <a:rPr lang="en-IN" sz="1400" dirty="0" smtClean="0">
                <a:solidFill>
                  <a:srgbClr val="00B050"/>
                </a:solidFill>
              </a:rPr>
              <a:t>//find </a:t>
            </a:r>
            <a:r>
              <a:rPr lang="en-IN" sz="1400" dirty="0">
                <a:solidFill>
                  <a:srgbClr val="00B050"/>
                </a:solidFill>
              </a:rPr>
              <a:t>the peak and trough of the pulse wave</a:t>
            </a:r>
          </a:p>
          <a:p>
            <a:r>
              <a:rPr lang="en-IN" sz="1400" dirty="0"/>
              <a:t> </a:t>
            </a:r>
          </a:p>
          <a:p>
            <a:r>
              <a:rPr lang="en-IN" sz="1400" dirty="0"/>
              <a:t>if(Signal &lt; thresh &amp;&amp; N &gt; (IBI/5)*3) </a:t>
            </a:r>
            <a:endParaRPr lang="en-IN" sz="1400" dirty="0" smtClean="0"/>
          </a:p>
          <a:p>
            <a:r>
              <a:rPr lang="en-IN" sz="1400" dirty="0" smtClean="0">
                <a:solidFill>
                  <a:srgbClr val="00B050"/>
                </a:solidFill>
              </a:rPr>
              <a:t>//avoid </a:t>
            </a:r>
            <a:r>
              <a:rPr lang="en-IN" sz="1400" dirty="0">
                <a:solidFill>
                  <a:srgbClr val="00B050"/>
                </a:solidFill>
              </a:rPr>
              <a:t>dichrotic noise by waiting 3/5 of last IBI</a:t>
            </a:r>
          </a:p>
          <a:p>
            <a:r>
              <a:rPr lang="en-IN" sz="1400" dirty="0"/>
              <a:t>{</a:t>
            </a:r>
          </a:p>
          <a:p>
            <a:r>
              <a:rPr lang="en-IN" sz="1400" dirty="0"/>
              <a:t>if (Signal &lt; T) </a:t>
            </a:r>
            <a:r>
              <a:rPr lang="en-IN" sz="1400" dirty="0" smtClean="0"/>
              <a:t>//T </a:t>
            </a:r>
            <a:r>
              <a:rPr lang="en-IN" sz="1400" dirty="0"/>
              <a:t>is the trough</a:t>
            </a:r>
          </a:p>
          <a:p>
            <a:r>
              <a:rPr lang="en-IN" sz="1400" dirty="0"/>
              <a:t>{</a:t>
            </a:r>
          </a:p>
          <a:p>
            <a:r>
              <a:rPr lang="en-IN" sz="1400" dirty="0"/>
              <a:t>T = Signal; </a:t>
            </a:r>
            <a:r>
              <a:rPr lang="en-IN" sz="1400" dirty="0" smtClean="0">
                <a:solidFill>
                  <a:srgbClr val="00B050"/>
                </a:solidFill>
              </a:rPr>
              <a:t>//keep </a:t>
            </a:r>
            <a:r>
              <a:rPr lang="en-IN" sz="1400" dirty="0">
                <a:solidFill>
                  <a:srgbClr val="00B050"/>
                </a:solidFill>
              </a:rPr>
              <a:t>track of lowest point in pulse wave</a:t>
            </a:r>
          </a:p>
          <a:p>
            <a:r>
              <a:rPr lang="en-IN" sz="1400" dirty="0"/>
              <a:t>}</a:t>
            </a:r>
          </a:p>
          <a:p>
            <a:r>
              <a:rPr lang="en-IN" sz="1400" dirty="0" smtClean="0"/>
              <a:t>}</a:t>
            </a:r>
          </a:p>
          <a:p>
            <a:r>
              <a:rPr lang="en-IN" sz="1400" dirty="0"/>
              <a:t>if(Signal &gt; thresh &amp;&amp; Signal &gt; P)</a:t>
            </a:r>
          </a:p>
          <a:p>
            <a:r>
              <a:rPr lang="en-IN" sz="1400" dirty="0"/>
              <a:t>{ </a:t>
            </a:r>
            <a:r>
              <a:rPr lang="en-IN" sz="1400" dirty="0" smtClean="0">
                <a:solidFill>
                  <a:srgbClr val="00B050"/>
                </a:solidFill>
              </a:rPr>
              <a:t>//thresh </a:t>
            </a:r>
            <a:r>
              <a:rPr lang="en-IN" sz="1400" dirty="0">
                <a:solidFill>
                  <a:srgbClr val="00B050"/>
                </a:solidFill>
              </a:rPr>
              <a:t>condition helps avoid noise</a:t>
            </a:r>
          </a:p>
          <a:p>
            <a:r>
              <a:rPr lang="en-IN" sz="1400" dirty="0"/>
              <a:t>P = Signal; </a:t>
            </a:r>
            <a:r>
              <a:rPr lang="en-IN" sz="1400" dirty="0" smtClean="0"/>
              <a:t>//P </a:t>
            </a:r>
            <a:r>
              <a:rPr lang="en-IN" sz="1400" dirty="0"/>
              <a:t>is the peak</a:t>
            </a:r>
          </a:p>
          <a:p>
            <a:r>
              <a:rPr lang="en-IN" sz="1400" dirty="0"/>
              <a:t>} </a:t>
            </a:r>
            <a:r>
              <a:rPr lang="en-IN" sz="1400" dirty="0" smtClean="0">
                <a:solidFill>
                  <a:srgbClr val="00B050"/>
                </a:solidFill>
              </a:rPr>
              <a:t>//keep </a:t>
            </a:r>
            <a:r>
              <a:rPr lang="en-IN" sz="1400" dirty="0">
                <a:solidFill>
                  <a:srgbClr val="00B050"/>
                </a:solidFill>
              </a:rPr>
              <a:t>track of highest point in pulse </a:t>
            </a:r>
            <a:r>
              <a:rPr lang="en-IN" sz="1400" dirty="0" smtClean="0">
                <a:solidFill>
                  <a:srgbClr val="00B050"/>
                </a:solidFill>
              </a:rPr>
              <a:t>wave</a:t>
            </a:r>
            <a:endParaRPr lang="en-IN" sz="1400" dirty="0">
              <a:solidFill>
                <a:srgbClr val="00B050"/>
              </a:solidFill>
            </a:endParaRPr>
          </a:p>
        </p:txBody>
      </p:sp>
      <p:cxnSp>
        <p:nvCxnSpPr>
          <p:cNvPr id="8" name="Straight Connector 7"/>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572000" y="1676400"/>
            <a:ext cx="4572000" cy="4832092"/>
          </a:xfrm>
          <a:prstGeom prst="rect">
            <a:avLst/>
          </a:prstGeom>
          <a:noFill/>
        </p:spPr>
        <p:txBody>
          <a:bodyPr wrap="square" rtlCol="0">
            <a:spAutoFit/>
          </a:bodyPr>
          <a:lstStyle/>
          <a:p>
            <a:r>
              <a:rPr lang="en-IN" sz="1400" dirty="0" smtClean="0">
                <a:solidFill>
                  <a:srgbClr val="00B050"/>
                </a:solidFill>
              </a:rPr>
              <a:t>//NOW </a:t>
            </a:r>
            <a:r>
              <a:rPr lang="en-IN" sz="1400" dirty="0">
                <a:solidFill>
                  <a:srgbClr val="00B050"/>
                </a:solidFill>
              </a:rPr>
              <a:t>IT'S TIME TO LOOK FOR THE HEART BEAT</a:t>
            </a:r>
          </a:p>
          <a:p>
            <a:r>
              <a:rPr lang="en-IN" sz="1400" dirty="0" smtClean="0">
                <a:solidFill>
                  <a:srgbClr val="00B050"/>
                </a:solidFill>
              </a:rPr>
              <a:t>//signal </a:t>
            </a:r>
            <a:r>
              <a:rPr lang="en-IN" sz="1400" dirty="0">
                <a:solidFill>
                  <a:srgbClr val="00B050"/>
                </a:solidFill>
              </a:rPr>
              <a:t>surges up in value every time there is a pulse</a:t>
            </a:r>
          </a:p>
          <a:p>
            <a:r>
              <a:rPr lang="en-IN" sz="1400" dirty="0"/>
              <a:t>if (N &gt; 250)</a:t>
            </a:r>
          </a:p>
          <a:p>
            <a:r>
              <a:rPr lang="en-IN" sz="1400" dirty="0"/>
              <a:t>{ </a:t>
            </a:r>
            <a:r>
              <a:rPr lang="en-IN" sz="1400" dirty="0" smtClean="0">
                <a:solidFill>
                  <a:srgbClr val="00B050"/>
                </a:solidFill>
              </a:rPr>
              <a:t>//avoid </a:t>
            </a:r>
            <a:r>
              <a:rPr lang="en-IN" sz="1400" dirty="0">
                <a:solidFill>
                  <a:srgbClr val="00B050"/>
                </a:solidFill>
              </a:rPr>
              <a:t>high frequency noise</a:t>
            </a:r>
          </a:p>
          <a:p>
            <a:r>
              <a:rPr lang="en-IN" sz="1400" dirty="0"/>
              <a:t>if ( (Signal &gt; thresh</a:t>
            </a:r>
            <a:r>
              <a:rPr lang="en-IN" sz="1400" dirty="0" smtClean="0"/>
              <a:t>)&amp;&amp;(</a:t>
            </a:r>
            <a:r>
              <a:rPr lang="en-IN" sz="1400" dirty="0"/>
              <a:t>Pulse == </a:t>
            </a:r>
            <a:r>
              <a:rPr lang="en-IN" sz="1400" dirty="0">
                <a:solidFill>
                  <a:schemeClr val="bg2">
                    <a:lumMod val="50000"/>
                  </a:schemeClr>
                </a:solidFill>
              </a:rPr>
              <a:t>false</a:t>
            </a:r>
            <a:r>
              <a:rPr lang="en-IN" sz="1400" dirty="0" smtClean="0"/>
              <a:t>)&amp;&amp;(N&gt;(</a:t>
            </a:r>
            <a:r>
              <a:rPr lang="en-IN" sz="1400" dirty="0"/>
              <a:t>IBI/5)*3) )</a:t>
            </a:r>
          </a:p>
          <a:p>
            <a:r>
              <a:rPr lang="en-IN" sz="1400" dirty="0"/>
              <a:t>{</a:t>
            </a:r>
          </a:p>
          <a:p>
            <a:r>
              <a:rPr lang="en-IN" sz="1400" dirty="0"/>
              <a:t>Pulse = </a:t>
            </a:r>
            <a:r>
              <a:rPr lang="en-IN" sz="1400" dirty="0">
                <a:solidFill>
                  <a:schemeClr val="bg2">
                    <a:lumMod val="50000"/>
                  </a:schemeClr>
                </a:solidFill>
              </a:rPr>
              <a:t>true</a:t>
            </a:r>
            <a:r>
              <a:rPr lang="en-IN" sz="1400" dirty="0"/>
              <a:t>; </a:t>
            </a:r>
            <a:endParaRPr lang="en-IN" sz="1400" dirty="0" smtClean="0"/>
          </a:p>
          <a:p>
            <a:r>
              <a:rPr lang="en-IN" sz="1400" dirty="0" smtClean="0">
                <a:solidFill>
                  <a:srgbClr val="00B050"/>
                </a:solidFill>
              </a:rPr>
              <a:t>//set </a:t>
            </a:r>
            <a:r>
              <a:rPr lang="en-IN" sz="1400" dirty="0">
                <a:solidFill>
                  <a:srgbClr val="00B050"/>
                </a:solidFill>
              </a:rPr>
              <a:t>the Pulse flag when we think there is a pulse</a:t>
            </a:r>
          </a:p>
          <a:p>
            <a:r>
              <a:rPr lang="en-IN" sz="1400" dirty="0">
                <a:solidFill>
                  <a:srgbClr val="C00000"/>
                </a:solidFill>
              </a:rPr>
              <a:t>digitalWrite</a:t>
            </a:r>
            <a:r>
              <a:rPr lang="en-IN" sz="1400" dirty="0"/>
              <a:t>(blinkPin,</a:t>
            </a:r>
            <a:r>
              <a:rPr lang="en-IN" sz="1400" dirty="0">
                <a:solidFill>
                  <a:schemeClr val="bg2">
                    <a:lumMod val="50000"/>
                  </a:schemeClr>
                </a:solidFill>
              </a:rPr>
              <a:t>HIGH</a:t>
            </a:r>
            <a:r>
              <a:rPr lang="en-IN" sz="1400" dirty="0"/>
              <a:t>); </a:t>
            </a:r>
            <a:r>
              <a:rPr lang="en-IN" sz="1400" dirty="0" smtClean="0">
                <a:solidFill>
                  <a:srgbClr val="00B050"/>
                </a:solidFill>
              </a:rPr>
              <a:t>//turn </a:t>
            </a:r>
            <a:r>
              <a:rPr lang="en-IN" sz="1400" dirty="0">
                <a:solidFill>
                  <a:srgbClr val="00B050"/>
                </a:solidFill>
              </a:rPr>
              <a:t>on pin 13 LED</a:t>
            </a:r>
          </a:p>
          <a:p>
            <a:r>
              <a:rPr lang="en-IN" sz="1400" dirty="0"/>
              <a:t>IBI = sampleCounter - lastBeatTime; </a:t>
            </a:r>
            <a:r>
              <a:rPr lang="en-IN" sz="1400" dirty="0" smtClean="0"/>
              <a:t>//measure </a:t>
            </a:r>
            <a:r>
              <a:rPr lang="en-IN" sz="1400" dirty="0"/>
              <a:t>time between beats in mS</a:t>
            </a:r>
          </a:p>
          <a:p>
            <a:r>
              <a:rPr lang="en-IN" sz="1400" dirty="0"/>
              <a:t>lastBeatTime = sampleCounter; </a:t>
            </a:r>
            <a:endParaRPr lang="en-IN" sz="1400" dirty="0" smtClean="0">
              <a:solidFill>
                <a:srgbClr val="00B050"/>
              </a:solidFill>
            </a:endParaRPr>
          </a:p>
          <a:p>
            <a:r>
              <a:rPr lang="en-IN" sz="1400" dirty="0" smtClean="0">
                <a:solidFill>
                  <a:srgbClr val="00B050"/>
                </a:solidFill>
              </a:rPr>
              <a:t>//keep </a:t>
            </a:r>
            <a:r>
              <a:rPr lang="en-IN" sz="1400" dirty="0">
                <a:solidFill>
                  <a:srgbClr val="00B050"/>
                </a:solidFill>
              </a:rPr>
              <a:t>track of time for next pulse</a:t>
            </a:r>
          </a:p>
          <a:p>
            <a:r>
              <a:rPr lang="en-IN" sz="1400" dirty="0"/>
              <a:t> </a:t>
            </a:r>
            <a:r>
              <a:rPr lang="en-IN" sz="1400" dirty="0" smtClean="0"/>
              <a:t>if(secondBeat</a:t>
            </a:r>
            <a:r>
              <a:rPr lang="en-IN" sz="1400" dirty="0"/>
              <a:t>)</a:t>
            </a:r>
          </a:p>
          <a:p>
            <a:r>
              <a:rPr lang="en-IN" sz="1400" dirty="0"/>
              <a:t>{ </a:t>
            </a:r>
            <a:r>
              <a:rPr lang="en-IN" sz="1400" dirty="0" smtClean="0">
                <a:solidFill>
                  <a:srgbClr val="00B050"/>
                </a:solidFill>
              </a:rPr>
              <a:t>//if </a:t>
            </a:r>
            <a:r>
              <a:rPr lang="en-IN" sz="1400" dirty="0">
                <a:solidFill>
                  <a:srgbClr val="00B050"/>
                </a:solidFill>
              </a:rPr>
              <a:t>this is the second beat, if secondBeat == TRUE</a:t>
            </a:r>
          </a:p>
          <a:p>
            <a:r>
              <a:rPr lang="en-IN" sz="1400" dirty="0"/>
              <a:t>secondBeat = </a:t>
            </a:r>
            <a:r>
              <a:rPr lang="en-IN" sz="1400" dirty="0">
                <a:solidFill>
                  <a:schemeClr val="bg2">
                    <a:lumMod val="50000"/>
                  </a:schemeClr>
                </a:solidFill>
              </a:rPr>
              <a:t>false</a:t>
            </a:r>
            <a:r>
              <a:rPr lang="en-IN" sz="1400" dirty="0"/>
              <a:t>; </a:t>
            </a:r>
            <a:r>
              <a:rPr lang="en-IN" sz="1400" dirty="0" smtClean="0"/>
              <a:t>//clear </a:t>
            </a:r>
            <a:r>
              <a:rPr lang="en-IN" sz="1400" dirty="0"/>
              <a:t>secondBeat flag</a:t>
            </a:r>
          </a:p>
          <a:p>
            <a:r>
              <a:rPr lang="en-IN" sz="1400" dirty="0"/>
              <a:t>for(</a:t>
            </a:r>
            <a:r>
              <a:rPr lang="en-IN" sz="1400" dirty="0">
                <a:solidFill>
                  <a:schemeClr val="bg2">
                    <a:lumMod val="50000"/>
                  </a:schemeClr>
                </a:solidFill>
              </a:rPr>
              <a:t>int</a:t>
            </a:r>
            <a:r>
              <a:rPr lang="en-IN" sz="1400" dirty="0"/>
              <a:t> i=0; i&lt;=9; i++) </a:t>
            </a:r>
            <a:r>
              <a:rPr lang="en-IN" sz="1400" dirty="0" smtClean="0">
                <a:solidFill>
                  <a:srgbClr val="00B050"/>
                </a:solidFill>
              </a:rPr>
              <a:t>//seed </a:t>
            </a:r>
            <a:r>
              <a:rPr lang="en-IN" sz="1400" dirty="0">
                <a:solidFill>
                  <a:srgbClr val="00B050"/>
                </a:solidFill>
              </a:rPr>
              <a:t>the running total to get a realisitic BPM at startup</a:t>
            </a:r>
          </a:p>
          <a:p>
            <a:r>
              <a:rPr lang="en-IN" sz="1400" dirty="0"/>
              <a:t>{</a:t>
            </a:r>
          </a:p>
          <a:p>
            <a:r>
              <a:rPr lang="en-IN" sz="1400" dirty="0"/>
              <a:t>rate[i] = IBI;</a:t>
            </a:r>
          </a:p>
          <a:p>
            <a:r>
              <a:rPr lang="en-IN" sz="1400" dirty="0"/>
              <a:t>}</a:t>
            </a:r>
          </a:p>
          <a:p>
            <a:r>
              <a:rPr lang="en-IN" sz="1400" dirty="0"/>
              <a:t>}</a:t>
            </a:r>
            <a:endParaRPr lang="en-IN" sz="1400" dirty="0" smtClean="0"/>
          </a:p>
        </p:txBody>
      </p:sp>
    </p:spTree>
    <p:extLst>
      <p:ext uri="{BB962C8B-B14F-4D97-AF65-F5344CB8AC3E}">
        <p14:creationId xmlns:p14="http://schemas.microsoft.com/office/powerpoint/2010/main" xmlns="" val="6719606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4572000" cy="5262979"/>
          </a:xfrm>
          <a:prstGeom prst="rect">
            <a:avLst/>
          </a:prstGeom>
          <a:noFill/>
        </p:spPr>
        <p:txBody>
          <a:bodyPr wrap="square" rtlCol="0">
            <a:spAutoFit/>
          </a:bodyPr>
          <a:lstStyle/>
          <a:p>
            <a:r>
              <a:rPr lang="en-IN" sz="1400" dirty="0"/>
              <a:t>if(firstBeat) </a:t>
            </a:r>
            <a:r>
              <a:rPr lang="en-IN" sz="1400" dirty="0" smtClean="0">
                <a:solidFill>
                  <a:srgbClr val="00B050"/>
                </a:solidFill>
              </a:rPr>
              <a:t>//if </a:t>
            </a:r>
            <a:r>
              <a:rPr lang="en-IN" sz="1400" dirty="0">
                <a:solidFill>
                  <a:srgbClr val="00B050"/>
                </a:solidFill>
              </a:rPr>
              <a:t>it's the first time we found a </a:t>
            </a:r>
            <a:r>
              <a:rPr lang="en-IN" sz="1400" dirty="0" smtClean="0">
                <a:solidFill>
                  <a:srgbClr val="00B050"/>
                </a:solidFill>
              </a:rPr>
              <a:t>beat</a:t>
            </a:r>
            <a:endParaRPr lang="en-IN" sz="1400" dirty="0">
              <a:solidFill>
                <a:srgbClr val="00B050"/>
              </a:solidFill>
            </a:endParaRPr>
          </a:p>
          <a:p>
            <a:r>
              <a:rPr lang="en-IN" sz="1400" dirty="0"/>
              <a:t>{</a:t>
            </a:r>
          </a:p>
          <a:p>
            <a:r>
              <a:rPr lang="en-IN" sz="1400" dirty="0"/>
              <a:t>firstBeat = </a:t>
            </a:r>
            <a:r>
              <a:rPr lang="en-IN" sz="1400" dirty="0">
                <a:solidFill>
                  <a:schemeClr val="bg2">
                    <a:lumMod val="50000"/>
                  </a:schemeClr>
                </a:solidFill>
              </a:rPr>
              <a:t>false</a:t>
            </a:r>
            <a:r>
              <a:rPr lang="en-IN" sz="1400" dirty="0"/>
              <a:t>; </a:t>
            </a:r>
            <a:r>
              <a:rPr lang="en-IN" sz="1400" dirty="0" smtClean="0">
                <a:solidFill>
                  <a:srgbClr val="00B050"/>
                </a:solidFill>
              </a:rPr>
              <a:t>//clear </a:t>
            </a:r>
            <a:r>
              <a:rPr lang="en-IN" sz="1400" dirty="0">
                <a:solidFill>
                  <a:srgbClr val="00B050"/>
                </a:solidFill>
              </a:rPr>
              <a:t>firstBeat flag</a:t>
            </a:r>
          </a:p>
          <a:p>
            <a:r>
              <a:rPr lang="en-IN" sz="1400" dirty="0"/>
              <a:t>secondBeat = </a:t>
            </a:r>
            <a:r>
              <a:rPr lang="en-IN" sz="1400" dirty="0">
                <a:solidFill>
                  <a:schemeClr val="bg2">
                    <a:lumMod val="50000"/>
                  </a:schemeClr>
                </a:solidFill>
              </a:rPr>
              <a:t>true</a:t>
            </a:r>
            <a:r>
              <a:rPr lang="en-IN" sz="1400" dirty="0"/>
              <a:t>; </a:t>
            </a:r>
            <a:r>
              <a:rPr lang="en-IN" sz="1400" dirty="0" smtClean="0">
                <a:solidFill>
                  <a:srgbClr val="00B050"/>
                </a:solidFill>
              </a:rPr>
              <a:t>//set </a:t>
            </a:r>
            <a:r>
              <a:rPr lang="en-IN" sz="1400" dirty="0">
                <a:solidFill>
                  <a:srgbClr val="00B050"/>
                </a:solidFill>
              </a:rPr>
              <a:t>the second beat flag</a:t>
            </a:r>
          </a:p>
          <a:p>
            <a:r>
              <a:rPr lang="en-IN" sz="1400" dirty="0"/>
              <a:t>sei(); </a:t>
            </a:r>
            <a:r>
              <a:rPr lang="en-IN" sz="1400" dirty="0" smtClean="0">
                <a:solidFill>
                  <a:srgbClr val="00B050"/>
                </a:solidFill>
              </a:rPr>
              <a:t>//enable </a:t>
            </a:r>
            <a:r>
              <a:rPr lang="en-IN" sz="1400" dirty="0">
                <a:solidFill>
                  <a:srgbClr val="00B050"/>
                </a:solidFill>
              </a:rPr>
              <a:t>interrupts again</a:t>
            </a:r>
          </a:p>
          <a:p>
            <a:r>
              <a:rPr lang="en-IN" sz="1400" dirty="0"/>
              <a:t>return; </a:t>
            </a:r>
            <a:r>
              <a:rPr lang="en-IN" sz="1400" dirty="0" smtClean="0">
                <a:solidFill>
                  <a:srgbClr val="00B050"/>
                </a:solidFill>
              </a:rPr>
              <a:t>//IBI </a:t>
            </a:r>
            <a:r>
              <a:rPr lang="en-IN" sz="1400" dirty="0">
                <a:solidFill>
                  <a:srgbClr val="00B050"/>
                </a:solidFill>
              </a:rPr>
              <a:t>value is unreliable so discard it</a:t>
            </a:r>
          </a:p>
          <a:p>
            <a:r>
              <a:rPr lang="en-IN" sz="1400" dirty="0"/>
              <a:t>}</a:t>
            </a:r>
          </a:p>
          <a:p>
            <a:r>
              <a:rPr lang="en-IN" sz="1400" dirty="0" smtClean="0">
                <a:solidFill>
                  <a:srgbClr val="00B050"/>
                </a:solidFill>
              </a:rPr>
              <a:t>//keep </a:t>
            </a:r>
            <a:r>
              <a:rPr lang="en-IN" sz="1400" dirty="0">
                <a:solidFill>
                  <a:srgbClr val="00B050"/>
                </a:solidFill>
              </a:rPr>
              <a:t>a running total of the last 10 IBI values</a:t>
            </a:r>
          </a:p>
          <a:p>
            <a:r>
              <a:rPr lang="en-IN" sz="1400" dirty="0">
                <a:solidFill>
                  <a:schemeClr val="bg2">
                    <a:lumMod val="50000"/>
                  </a:schemeClr>
                </a:solidFill>
              </a:rPr>
              <a:t>word</a:t>
            </a:r>
            <a:r>
              <a:rPr lang="en-IN" sz="1400" dirty="0"/>
              <a:t> runningTotal = 0; </a:t>
            </a:r>
            <a:r>
              <a:rPr lang="en-IN" sz="1400" dirty="0" smtClean="0">
                <a:solidFill>
                  <a:srgbClr val="00B050"/>
                </a:solidFill>
              </a:rPr>
              <a:t>//clear </a:t>
            </a:r>
            <a:r>
              <a:rPr lang="en-IN" sz="1400" dirty="0">
                <a:solidFill>
                  <a:srgbClr val="00B050"/>
                </a:solidFill>
              </a:rPr>
              <a:t>the runningTotal variable</a:t>
            </a:r>
          </a:p>
          <a:p>
            <a:r>
              <a:rPr lang="en-IN" sz="1400" dirty="0"/>
              <a:t>for(</a:t>
            </a:r>
            <a:r>
              <a:rPr lang="en-IN" sz="1400" dirty="0">
                <a:solidFill>
                  <a:schemeClr val="bg2">
                    <a:lumMod val="50000"/>
                  </a:schemeClr>
                </a:solidFill>
              </a:rPr>
              <a:t>int</a:t>
            </a:r>
            <a:r>
              <a:rPr lang="en-IN" sz="1400" dirty="0"/>
              <a:t> i=0; i&lt;=8; i++)</a:t>
            </a:r>
          </a:p>
          <a:p>
            <a:r>
              <a:rPr lang="en-IN" sz="1400" dirty="0"/>
              <a:t>{ </a:t>
            </a:r>
            <a:r>
              <a:rPr lang="en-IN" sz="1400" dirty="0" smtClean="0">
                <a:solidFill>
                  <a:srgbClr val="00B050"/>
                </a:solidFill>
              </a:rPr>
              <a:t>//shift </a:t>
            </a:r>
            <a:r>
              <a:rPr lang="en-IN" sz="1400" dirty="0">
                <a:solidFill>
                  <a:srgbClr val="00B050"/>
                </a:solidFill>
              </a:rPr>
              <a:t>data in the rate array</a:t>
            </a:r>
          </a:p>
          <a:p>
            <a:r>
              <a:rPr lang="en-IN" sz="1400" dirty="0"/>
              <a:t>rate[i] = rate[i+1]; </a:t>
            </a:r>
            <a:r>
              <a:rPr lang="en-IN" sz="1400" dirty="0" smtClean="0">
                <a:solidFill>
                  <a:srgbClr val="00B050"/>
                </a:solidFill>
              </a:rPr>
              <a:t>//and </a:t>
            </a:r>
            <a:r>
              <a:rPr lang="en-IN" sz="1400" dirty="0">
                <a:solidFill>
                  <a:srgbClr val="00B050"/>
                </a:solidFill>
              </a:rPr>
              <a:t>drop the oldest IBI value</a:t>
            </a:r>
          </a:p>
          <a:p>
            <a:r>
              <a:rPr lang="en-IN" sz="1400" dirty="0"/>
              <a:t>runningTotal += rate[i]; </a:t>
            </a:r>
            <a:r>
              <a:rPr lang="en-IN" sz="1400" dirty="0" smtClean="0">
                <a:solidFill>
                  <a:srgbClr val="00B050"/>
                </a:solidFill>
              </a:rPr>
              <a:t>//add </a:t>
            </a:r>
            <a:r>
              <a:rPr lang="en-IN" sz="1400" dirty="0">
                <a:solidFill>
                  <a:srgbClr val="00B050"/>
                </a:solidFill>
              </a:rPr>
              <a:t>up the 9 oldest IBI values</a:t>
            </a:r>
          </a:p>
          <a:p>
            <a:r>
              <a:rPr lang="en-IN" sz="1400" dirty="0"/>
              <a:t>}</a:t>
            </a:r>
          </a:p>
          <a:p>
            <a:r>
              <a:rPr lang="en-IN" sz="1400" dirty="0"/>
              <a:t>rate[9] = IBI; </a:t>
            </a:r>
            <a:r>
              <a:rPr lang="en-IN" sz="1400" dirty="0" smtClean="0">
                <a:solidFill>
                  <a:srgbClr val="00B050"/>
                </a:solidFill>
              </a:rPr>
              <a:t>//add </a:t>
            </a:r>
            <a:r>
              <a:rPr lang="en-IN" sz="1400" dirty="0">
                <a:solidFill>
                  <a:srgbClr val="00B050"/>
                </a:solidFill>
              </a:rPr>
              <a:t>the latest IBI to the rate array</a:t>
            </a:r>
          </a:p>
          <a:p>
            <a:r>
              <a:rPr lang="en-IN" sz="1400" dirty="0"/>
              <a:t>runningTotal += rate[9</a:t>
            </a:r>
            <a:r>
              <a:rPr lang="en-IN" sz="1400" dirty="0" smtClean="0"/>
              <a:t>];</a:t>
            </a:r>
          </a:p>
          <a:p>
            <a:r>
              <a:rPr lang="en-IN" sz="1400" dirty="0" smtClean="0">
                <a:solidFill>
                  <a:srgbClr val="00B050"/>
                </a:solidFill>
              </a:rPr>
              <a:t>//add </a:t>
            </a:r>
            <a:r>
              <a:rPr lang="en-IN" sz="1400" dirty="0">
                <a:solidFill>
                  <a:srgbClr val="00B050"/>
                </a:solidFill>
              </a:rPr>
              <a:t>the latest IBI </a:t>
            </a:r>
            <a:r>
              <a:rPr lang="en-IN" sz="1400" dirty="0" smtClean="0">
                <a:solidFill>
                  <a:srgbClr val="00B050"/>
                </a:solidFill>
              </a:rPr>
              <a:t>to runningTotal</a:t>
            </a:r>
            <a:endParaRPr lang="en-IN" sz="1400" dirty="0">
              <a:solidFill>
                <a:srgbClr val="00B050"/>
              </a:solidFill>
            </a:endParaRPr>
          </a:p>
          <a:p>
            <a:r>
              <a:rPr lang="en-IN" sz="1400" dirty="0"/>
              <a:t>runningTotal /= 10; </a:t>
            </a:r>
            <a:r>
              <a:rPr lang="en-IN" sz="1400" dirty="0" smtClean="0">
                <a:solidFill>
                  <a:srgbClr val="00B050"/>
                </a:solidFill>
              </a:rPr>
              <a:t>//average </a:t>
            </a:r>
            <a:r>
              <a:rPr lang="en-IN" sz="1400" dirty="0">
                <a:solidFill>
                  <a:srgbClr val="00B050"/>
                </a:solidFill>
              </a:rPr>
              <a:t>the last 10 IBI values</a:t>
            </a:r>
          </a:p>
          <a:p>
            <a:r>
              <a:rPr lang="en-IN" sz="1400" dirty="0"/>
              <a:t>BPM = 60000/runningTotal; </a:t>
            </a:r>
            <a:endParaRPr lang="en-IN" sz="1400" dirty="0" smtClean="0"/>
          </a:p>
          <a:p>
            <a:r>
              <a:rPr lang="en-IN" sz="1400" dirty="0" smtClean="0">
                <a:solidFill>
                  <a:srgbClr val="00B050"/>
                </a:solidFill>
              </a:rPr>
              <a:t>//how </a:t>
            </a:r>
            <a:r>
              <a:rPr lang="en-IN" sz="1400" dirty="0">
                <a:solidFill>
                  <a:srgbClr val="00B050"/>
                </a:solidFill>
              </a:rPr>
              <a:t>many beats can fit into a minute? that's BPM!</a:t>
            </a:r>
          </a:p>
          <a:p>
            <a:r>
              <a:rPr lang="en-IN" sz="1400" dirty="0"/>
              <a:t>QS = </a:t>
            </a:r>
            <a:r>
              <a:rPr lang="en-IN" sz="1400" dirty="0">
                <a:solidFill>
                  <a:schemeClr val="bg2">
                    <a:lumMod val="50000"/>
                  </a:schemeClr>
                </a:solidFill>
              </a:rPr>
              <a:t>true</a:t>
            </a:r>
            <a:r>
              <a:rPr lang="en-IN" sz="1400" dirty="0"/>
              <a:t>; </a:t>
            </a:r>
            <a:r>
              <a:rPr lang="en-IN" sz="1400" dirty="0" smtClean="0">
                <a:solidFill>
                  <a:srgbClr val="00B050"/>
                </a:solidFill>
              </a:rPr>
              <a:t>//set </a:t>
            </a:r>
            <a:r>
              <a:rPr lang="en-IN" sz="1400" dirty="0">
                <a:solidFill>
                  <a:srgbClr val="00B050"/>
                </a:solidFill>
              </a:rPr>
              <a:t>Quantified Self flag</a:t>
            </a:r>
          </a:p>
          <a:p>
            <a:r>
              <a:rPr lang="en-IN" sz="1400" dirty="0" smtClean="0">
                <a:solidFill>
                  <a:srgbClr val="00B050"/>
                </a:solidFill>
              </a:rPr>
              <a:t>//QS </a:t>
            </a:r>
            <a:r>
              <a:rPr lang="en-IN" sz="1400" dirty="0">
                <a:solidFill>
                  <a:srgbClr val="00B050"/>
                </a:solidFill>
              </a:rPr>
              <a:t>FLAG IS NOT CLEARED INSIDE THIS ISR</a:t>
            </a:r>
          </a:p>
          <a:p>
            <a:r>
              <a:rPr lang="en-IN" sz="1400" dirty="0"/>
              <a:t>pulse = BPM;</a:t>
            </a:r>
          </a:p>
          <a:p>
            <a:r>
              <a:rPr lang="en-IN" sz="1400" dirty="0" smtClean="0"/>
              <a:t>}</a:t>
            </a:r>
            <a:endParaRPr lang="en-IN" sz="1400" dirty="0"/>
          </a:p>
        </p:txBody>
      </p:sp>
      <p:cxnSp>
        <p:nvCxnSpPr>
          <p:cNvPr id="8" name="Straight Connector 7"/>
          <p:cNvCxnSpPr/>
          <p:nvPr/>
        </p:nvCxnSpPr>
        <p:spPr>
          <a:xfrm>
            <a:off x="45720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572000" y="1676400"/>
            <a:ext cx="4572000" cy="5047536"/>
          </a:xfrm>
          <a:prstGeom prst="rect">
            <a:avLst/>
          </a:prstGeom>
          <a:noFill/>
        </p:spPr>
        <p:txBody>
          <a:bodyPr wrap="square" rtlCol="0">
            <a:spAutoFit/>
          </a:bodyPr>
          <a:lstStyle/>
          <a:p>
            <a:r>
              <a:rPr lang="en-IN" sz="1400" dirty="0" smtClean="0"/>
              <a:t>}</a:t>
            </a:r>
          </a:p>
          <a:p>
            <a:r>
              <a:rPr lang="en-IN" sz="1400" dirty="0"/>
              <a:t>if (Signal &lt; thresh &amp;&amp; Pulse == </a:t>
            </a:r>
            <a:r>
              <a:rPr lang="en-IN" sz="1400" dirty="0">
                <a:solidFill>
                  <a:schemeClr val="bg2">
                    <a:lumMod val="50000"/>
                  </a:schemeClr>
                </a:solidFill>
              </a:rPr>
              <a:t>true</a:t>
            </a:r>
            <a:r>
              <a:rPr lang="en-IN" sz="1400" dirty="0"/>
              <a:t>)</a:t>
            </a:r>
          </a:p>
          <a:p>
            <a:r>
              <a:rPr lang="en-IN" sz="1400" dirty="0"/>
              <a:t>{ </a:t>
            </a:r>
            <a:r>
              <a:rPr lang="en-IN" sz="1400" dirty="0" smtClean="0">
                <a:solidFill>
                  <a:srgbClr val="00B050"/>
                </a:solidFill>
              </a:rPr>
              <a:t>//when </a:t>
            </a:r>
            <a:r>
              <a:rPr lang="en-IN" sz="1400" dirty="0">
                <a:solidFill>
                  <a:srgbClr val="00B050"/>
                </a:solidFill>
              </a:rPr>
              <a:t>the values are going down, the beat is over</a:t>
            </a:r>
          </a:p>
          <a:p>
            <a:r>
              <a:rPr lang="en-IN" sz="1400" dirty="0">
                <a:solidFill>
                  <a:srgbClr val="C00000"/>
                </a:solidFill>
              </a:rPr>
              <a:t>digitalWrite</a:t>
            </a:r>
            <a:r>
              <a:rPr lang="en-IN" sz="1400" dirty="0"/>
              <a:t>(blinkPin,</a:t>
            </a:r>
            <a:r>
              <a:rPr lang="en-IN" sz="1400" dirty="0">
                <a:solidFill>
                  <a:schemeClr val="bg2">
                    <a:lumMod val="50000"/>
                  </a:schemeClr>
                </a:solidFill>
              </a:rPr>
              <a:t>LOW</a:t>
            </a:r>
            <a:r>
              <a:rPr lang="en-IN" sz="1400" dirty="0"/>
              <a:t>); </a:t>
            </a:r>
            <a:r>
              <a:rPr lang="en-IN" sz="1400" dirty="0" smtClean="0">
                <a:solidFill>
                  <a:srgbClr val="00B050"/>
                </a:solidFill>
              </a:rPr>
              <a:t>//turn </a:t>
            </a:r>
            <a:r>
              <a:rPr lang="en-IN" sz="1400" dirty="0">
                <a:solidFill>
                  <a:srgbClr val="00B050"/>
                </a:solidFill>
              </a:rPr>
              <a:t>off pin 13 LED</a:t>
            </a:r>
          </a:p>
          <a:p>
            <a:r>
              <a:rPr lang="en-IN" sz="1400" dirty="0"/>
              <a:t>Pulse = </a:t>
            </a:r>
            <a:r>
              <a:rPr lang="en-IN" sz="1400" dirty="0">
                <a:solidFill>
                  <a:schemeClr val="bg2">
                    <a:lumMod val="50000"/>
                  </a:schemeClr>
                </a:solidFill>
              </a:rPr>
              <a:t>false</a:t>
            </a:r>
            <a:r>
              <a:rPr lang="en-IN" sz="1400" dirty="0"/>
              <a:t>; </a:t>
            </a:r>
            <a:r>
              <a:rPr lang="en-IN" sz="1400" dirty="0" smtClean="0">
                <a:solidFill>
                  <a:srgbClr val="00B050"/>
                </a:solidFill>
              </a:rPr>
              <a:t>//reset </a:t>
            </a:r>
            <a:r>
              <a:rPr lang="en-IN" sz="1400" dirty="0">
                <a:solidFill>
                  <a:srgbClr val="00B050"/>
                </a:solidFill>
              </a:rPr>
              <a:t>the Pulse flag so we can do it again</a:t>
            </a:r>
          </a:p>
          <a:p>
            <a:r>
              <a:rPr lang="en-IN" sz="1400" dirty="0"/>
              <a:t>amp = P - T; </a:t>
            </a:r>
            <a:r>
              <a:rPr lang="en-IN" sz="1400" dirty="0" smtClean="0">
                <a:solidFill>
                  <a:srgbClr val="00B050"/>
                </a:solidFill>
              </a:rPr>
              <a:t>//get </a:t>
            </a:r>
            <a:r>
              <a:rPr lang="en-IN" sz="1400" dirty="0">
                <a:solidFill>
                  <a:srgbClr val="00B050"/>
                </a:solidFill>
              </a:rPr>
              <a:t>amplitude of the pulse wave</a:t>
            </a:r>
          </a:p>
          <a:p>
            <a:r>
              <a:rPr lang="en-IN" sz="1400" dirty="0"/>
              <a:t>thresh = amp/2 + T; </a:t>
            </a:r>
            <a:r>
              <a:rPr lang="en-IN" sz="1400" dirty="0" smtClean="0">
                <a:solidFill>
                  <a:srgbClr val="00B050"/>
                </a:solidFill>
              </a:rPr>
              <a:t>//set </a:t>
            </a:r>
            <a:r>
              <a:rPr lang="en-IN" sz="1400" dirty="0">
                <a:solidFill>
                  <a:srgbClr val="00B050"/>
                </a:solidFill>
              </a:rPr>
              <a:t>thresh at 50% of the amplitude</a:t>
            </a:r>
          </a:p>
          <a:p>
            <a:r>
              <a:rPr lang="en-IN" sz="1400" dirty="0"/>
              <a:t>P = thresh; </a:t>
            </a:r>
            <a:r>
              <a:rPr lang="en-IN" sz="1400" dirty="0" smtClean="0">
                <a:solidFill>
                  <a:srgbClr val="00B050"/>
                </a:solidFill>
              </a:rPr>
              <a:t>//reset </a:t>
            </a:r>
            <a:r>
              <a:rPr lang="en-IN" sz="1400" dirty="0">
                <a:solidFill>
                  <a:srgbClr val="00B050"/>
                </a:solidFill>
              </a:rPr>
              <a:t>these for next time</a:t>
            </a:r>
          </a:p>
          <a:p>
            <a:r>
              <a:rPr lang="en-IN" sz="1400" dirty="0"/>
              <a:t>T = thresh;</a:t>
            </a:r>
          </a:p>
          <a:p>
            <a:r>
              <a:rPr lang="en-IN" sz="1400" dirty="0"/>
              <a:t>}</a:t>
            </a:r>
          </a:p>
          <a:p>
            <a:r>
              <a:rPr lang="en-IN" sz="1400" dirty="0"/>
              <a:t>if (N &gt; 2500)</a:t>
            </a:r>
          </a:p>
          <a:p>
            <a:r>
              <a:rPr lang="en-IN" sz="1400" dirty="0"/>
              <a:t>{ </a:t>
            </a:r>
            <a:r>
              <a:rPr lang="en-IN" sz="1400" dirty="0" smtClean="0">
                <a:solidFill>
                  <a:srgbClr val="00B050"/>
                </a:solidFill>
              </a:rPr>
              <a:t>//if </a:t>
            </a:r>
            <a:r>
              <a:rPr lang="en-IN" sz="1400" dirty="0">
                <a:solidFill>
                  <a:srgbClr val="00B050"/>
                </a:solidFill>
              </a:rPr>
              <a:t>2.5 seconds go by without a beat</a:t>
            </a:r>
          </a:p>
          <a:p>
            <a:r>
              <a:rPr lang="en-IN" sz="1400" dirty="0"/>
              <a:t>thresh = 512; </a:t>
            </a:r>
            <a:r>
              <a:rPr lang="en-IN" sz="1400" dirty="0" smtClean="0">
                <a:solidFill>
                  <a:srgbClr val="00B050"/>
                </a:solidFill>
              </a:rPr>
              <a:t>//set </a:t>
            </a:r>
            <a:r>
              <a:rPr lang="en-IN" sz="1400" dirty="0">
                <a:solidFill>
                  <a:srgbClr val="00B050"/>
                </a:solidFill>
              </a:rPr>
              <a:t>thresh default</a:t>
            </a:r>
          </a:p>
          <a:p>
            <a:r>
              <a:rPr lang="en-IN" sz="1400" dirty="0"/>
              <a:t>P = 512; </a:t>
            </a:r>
            <a:r>
              <a:rPr lang="en-IN" sz="1400" dirty="0" smtClean="0">
                <a:solidFill>
                  <a:srgbClr val="00B050"/>
                </a:solidFill>
              </a:rPr>
              <a:t>//set </a:t>
            </a:r>
            <a:r>
              <a:rPr lang="en-IN" sz="1400" dirty="0">
                <a:solidFill>
                  <a:srgbClr val="00B050"/>
                </a:solidFill>
              </a:rPr>
              <a:t>P default</a:t>
            </a:r>
          </a:p>
          <a:p>
            <a:r>
              <a:rPr lang="en-IN" sz="1400" dirty="0"/>
              <a:t>T = 512; </a:t>
            </a:r>
            <a:r>
              <a:rPr lang="en-IN" sz="1400" dirty="0" smtClean="0">
                <a:solidFill>
                  <a:srgbClr val="00B050"/>
                </a:solidFill>
              </a:rPr>
              <a:t>//set </a:t>
            </a:r>
            <a:r>
              <a:rPr lang="en-IN" sz="1400" dirty="0">
                <a:solidFill>
                  <a:srgbClr val="00B050"/>
                </a:solidFill>
              </a:rPr>
              <a:t>T default</a:t>
            </a:r>
          </a:p>
          <a:p>
            <a:r>
              <a:rPr lang="en-IN" sz="1400" dirty="0"/>
              <a:t>lastBeatTime = sampleCounter; </a:t>
            </a:r>
            <a:endParaRPr lang="en-IN" sz="1400" dirty="0" smtClean="0">
              <a:solidFill>
                <a:srgbClr val="00B050"/>
              </a:solidFill>
            </a:endParaRPr>
          </a:p>
          <a:p>
            <a:r>
              <a:rPr lang="en-IN" sz="1400" dirty="0" smtClean="0">
                <a:solidFill>
                  <a:srgbClr val="00B050"/>
                </a:solidFill>
              </a:rPr>
              <a:t>//bring </a:t>
            </a:r>
            <a:r>
              <a:rPr lang="en-IN" sz="1400" dirty="0">
                <a:solidFill>
                  <a:srgbClr val="00B050"/>
                </a:solidFill>
              </a:rPr>
              <a:t>the lastBeatTime up to date</a:t>
            </a:r>
          </a:p>
          <a:p>
            <a:r>
              <a:rPr lang="en-IN" sz="1400" dirty="0"/>
              <a:t>firstBeat = </a:t>
            </a:r>
            <a:r>
              <a:rPr lang="en-IN" sz="1400" dirty="0">
                <a:solidFill>
                  <a:schemeClr val="bg2">
                    <a:lumMod val="50000"/>
                  </a:schemeClr>
                </a:solidFill>
              </a:rPr>
              <a:t>true</a:t>
            </a:r>
            <a:r>
              <a:rPr lang="en-IN" sz="1400" dirty="0"/>
              <a:t>; </a:t>
            </a:r>
            <a:r>
              <a:rPr lang="en-IN" sz="1400" dirty="0" smtClean="0">
                <a:solidFill>
                  <a:srgbClr val="00B050"/>
                </a:solidFill>
              </a:rPr>
              <a:t>//set </a:t>
            </a:r>
            <a:r>
              <a:rPr lang="en-IN" sz="1400" dirty="0">
                <a:solidFill>
                  <a:srgbClr val="00B050"/>
                </a:solidFill>
              </a:rPr>
              <a:t>these to avoid noise</a:t>
            </a:r>
          </a:p>
          <a:p>
            <a:r>
              <a:rPr lang="en-IN" sz="1400" dirty="0"/>
              <a:t>secondBeat = </a:t>
            </a:r>
            <a:r>
              <a:rPr lang="en-IN" sz="1400" dirty="0">
                <a:solidFill>
                  <a:schemeClr val="bg2">
                    <a:lumMod val="50000"/>
                  </a:schemeClr>
                </a:solidFill>
              </a:rPr>
              <a:t>false</a:t>
            </a:r>
            <a:r>
              <a:rPr lang="en-IN" sz="1400" dirty="0"/>
              <a:t>; </a:t>
            </a:r>
            <a:r>
              <a:rPr lang="en-IN" sz="1400" dirty="0" smtClean="0">
                <a:solidFill>
                  <a:srgbClr val="00B050"/>
                </a:solidFill>
              </a:rPr>
              <a:t>//when </a:t>
            </a:r>
            <a:r>
              <a:rPr lang="en-IN" sz="1400" dirty="0">
                <a:solidFill>
                  <a:srgbClr val="00B050"/>
                </a:solidFill>
              </a:rPr>
              <a:t>we get the heartbeat back</a:t>
            </a:r>
          </a:p>
          <a:p>
            <a:r>
              <a:rPr lang="en-IN" sz="1400" dirty="0"/>
              <a:t>}</a:t>
            </a:r>
          </a:p>
          <a:p>
            <a:r>
              <a:rPr lang="en-IN" sz="1400" dirty="0"/>
              <a:t>sei(); </a:t>
            </a:r>
            <a:r>
              <a:rPr lang="en-IN" sz="1400" dirty="0" smtClean="0">
                <a:solidFill>
                  <a:srgbClr val="00B050"/>
                </a:solidFill>
              </a:rPr>
              <a:t>//enable </a:t>
            </a:r>
            <a:r>
              <a:rPr lang="en-IN" sz="1400" dirty="0">
                <a:solidFill>
                  <a:srgbClr val="00B050"/>
                </a:solidFill>
              </a:rPr>
              <a:t>interrupts when youre done!</a:t>
            </a:r>
          </a:p>
          <a:p>
            <a:r>
              <a:rPr lang="en-IN" sz="1400" dirty="0" smtClean="0"/>
              <a:t>}</a:t>
            </a:r>
            <a:r>
              <a:rPr lang="en-IN" sz="1400" dirty="0" smtClean="0">
                <a:solidFill>
                  <a:srgbClr val="00B050"/>
                </a:solidFill>
              </a:rPr>
              <a:t>//end </a:t>
            </a:r>
            <a:r>
              <a:rPr lang="en-IN" sz="1400" dirty="0">
                <a:solidFill>
                  <a:srgbClr val="00B050"/>
                </a:solidFill>
              </a:rPr>
              <a:t>isr</a:t>
            </a:r>
          </a:p>
          <a:p>
            <a:endParaRPr lang="en-IN" sz="1400" dirty="0"/>
          </a:p>
        </p:txBody>
      </p:sp>
    </p:spTree>
    <p:extLst>
      <p:ext uri="{BB962C8B-B14F-4D97-AF65-F5344CB8AC3E}">
        <p14:creationId xmlns:p14="http://schemas.microsoft.com/office/powerpoint/2010/main" xmlns="" val="39092632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IN" sz="6000" u="sng" dirty="0" smtClean="0"/>
              <a:t>Coding</a:t>
            </a:r>
            <a:endParaRPr lang="en-IN" u="sng" dirty="0"/>
          </a:p>
        </p:txBody>
      </p:sp>
      <p:sp>
        <p:nvSpPr>
          <p:cNvPr id="3" name="Content Placeholder 2"/>
          <p:cNvSpPr>
            <a:spLocks noGrp="1"/>
          </p:cNvSpPr>
          <p:nvPr>
            <p:ph idx="1"/>
          </p:nvPr>
        </p:nvSpPr>
        <p:spPr>
          <a:xfrm>
            <a:off x="-2286000" y="8382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cxnSp>
        <p:nvCxnSpPr>
          <p:cNvPr id="5" name="Straight Connector 4"/>
          <p:cNvCxnSpPr/>
          <p:nvPr/>
        </p:nvCxnSpPr>
        <p:spPr>
          <a:xfrm>
            <a:off x="0" y="1600200"/>
            <a:ext cx="9144000" cy="0"/>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0" y="1676400"/>
            <a:ext cx="3657600" cy="4832092"/>
          </a:xfrm>
          <a:prstGeom prst="rect">
            <a:avLst/>
          </a:prstGeom>
          <a:noFill/>
        </p:spPr>
        <p:txBody>
          <a:bodyPr wrap="square" rtlCol="0">
            <a:spAutoFit/>
          </a:bodyPr>
          <a:lstStyle/>
          <a:p>
            <a:r>
              <a:rPr lang="en-IN" sz="1400" dirty="0">
                <a:solidFill>
                  <a:schemeClr val="bg2">
                    <a:lumMod val="50000"/>
                  </a:schemeClr>
                </a:solidFill>
              </a:rPr>
              <a:t>void</a:t>
            </a:r>
            <a:r>
              <a:rPr lang="en-IN" sz="1400" dirty="0"/>
              <a:t> esp_8266()</a:t>
            </a:r>
          </a:p>
          <a:p>
            <a:r>
              <a:rPr lang="en-IN" sz="1400" dirty="0"/>
              <a:t>{</a:t>
            </a:r>
          </a:p>
          <a:p>
            <a:r>
              <a:rPr lang="en-IN" sz="1400" dirty="0" smtClean="0">
                <a:solidFill>
                  <a:srgbClr val="00B050"/>
                </a:solidFill>
              </a:rPr>
              <a:t>//TCP </a:t>
            </a:r>
            <a:r>
              <a:rPr lang="en-IN" sz="1400" dirty="0">
                <a:solidFill>
                  <a:srgbClr val="00B050"/>
                </a:solidFill>
              </a:rPr>
              <a:t>connection</a:t>
            </a:r>
            <a:r>
              <a:rPr lang="en-IN" sz="1400" dirty="0"/>
              <a:t> AT+CIPSTART=4,"TCP","184.106.153.149",80</a:t>
            </a:r>
          </a:p>
          <a:p>
            <a:r>
              <a:rPr lang="en-IN" sz="1400" dirty="0">
                <a:solidFill>
                  <a:schemeClr val="bg2">
                    <a:lumMod val="50000"/>
                  </a:schemeClr>
                </a:solidFill>
              </a:rPr>
              <a:t>String</a:t>
            </a:r>
            <a:r>
              <a:rPr lang="en-IN" sz="1400" dirty="0"/>
              <a:t> cmd = "AT+CIPSTART=4,\"TCP\",\"";</a:t>
            </a:r>
          </a:p>
          <a:p>
            <a:r>
              <a:rPr lang="en-IN" sz="1400" dirty="0"/>
              <a:t>cmd += "184.106.153.149"; </a:t>
            </a:r>
            <a:r>
              <a:rPr lang="en-IN" sz="1400" dirty="0" smtClean="0"/>
              <a:t/>
            </a:r>
            <a:br>
              <a:rPr lang="en-IN" sz="1400" dirty="0" smtClean="0"/>
            </a:br>
            <a:r>
              <a:rPr lang="en-IN" sz="1400" dirty="0" smtClean="0">
                <a:solidFill>
                  <a:srgbClr val="00B050"/>
                </a:solidFill>
              </a:rPr>
              <a:t>//api.thingspeak.com</a:t>
            </a:r>
            <a:endParaRPr lang="en-IN" sz="1400" dirty="0">
              <a:solidFill>
                <a:srgbClr val="00B050"/>
              </a:solidFill>
            </a:endParaRPr>
          </a:p>
          <a:p>
            <a:r>
              <a:rPr lang="en-IN" sz="1400" dirty="0"/>
              <a:t>cmd += "\",80";</a:t>
            </a:r>
          </a:p>
          <a:p>
            <a:r>
              <a:rPr lang="en-IN" sz="1400" dirty="0"/>
              <a:t>ser.</a:t>
            </a:r>
            <a:r>
              <a:rPr lang="en-IN" sz="1400" dirty="0">
                <a:solidFill>
                  <a:srgbClr val="C00000"/>
                </a:solidFill>
              </a:rPr>
              <a:t>println</a:t>
            </a:r>
            <a:r>
              <a:rPr lang="en-IN" sz="1400" dirty="0"/>
              <a:t>(cmd);</a:t>
            </a:r>
          </a:p>
          <a:p>
            <a:r>
              <a:rPr lang="en-IN" sz="1400" dirty="0">
                <a:solidFill>
                  <a:srgbClr val="C00000"/>
                </a:solidFill>
              </a:rPr>
              <a:t>Serial.println</a:t>
            </a:r>
            <a:r>
              <a:rPr lang="en-IN" sz="1400" dirty="0"/>
              <a:t>(cmd);</a:t>
            </a:r>
          </a:p>
          <a:p>
            <a:r>
              <a:rPr lang="en-IN" sz="1400" dirty="0"/>
              <a:t>if(ser.find("Error"))</a:t>
            </a:r>
          </a:p>
          <a:p>
            <a:r>
              <a:rPr lang="en-IN" sz="1400" dirty="0"/>
              <a:t>{</a:t>
            </a:r>
          </a:p>
          <a:p>
            <a:r>
              <a:rPr lang="en-IN" sz="1400" dirty="0">
                <a:solidFill>
                  <a:srgbClr val="C00000"/>
                </a:solidFill>
              </a:rPr>
              <a:t>Serial.println</a:t>
            </a:r>
            <a:r>
              <a:rPr lang="en-IN" sz="1400" dirty="0"/>
              <a:t>("AT+CIPSTART error");</a:t>
            </a:r>
          </a:p>
          <a:p>
            <a:r>
              <a:rPr lang="en-IN" sz="1400" dirty="0"/>
              <a:t>return;</a:t>
            </a:r>
          </a:p>
          <a:p>
            <a:r>
              <a:rPr lang="en-IN" sz="1400" dirty="0"/>
              <a:t>}</a:t>
            </a:r>
          </a:p>
          <a:p>
            <a:r>
              <a:rPr lang="en-IN" sz="1400" dirty="0">
                <a:solidFill>
                  <a:schemeClr val="bg2">
                    <a:lumMod val="50000"/>
                  </a:schemeClr>
                </a:solidFill>
              </a:rPr>
              <a:t>String</a:t>
            </a:r>
            <a:r>
              <a:rPr lang="en-IN" sz="1400" dirty="0"/>
              <a:t> getStr = "GET /update?api_key=";</a:t>
            </a:r>
          </a:p>
          <a:p>
            <a:r>
              <a:rPr lang="en-IN" sz="1400" dirty="0"/>
              <a:t>getStr += apiKey;</a:t>
            </a:r>
          </a:p>
          <a:p>
            <a:r>
              <a:rPr lang="en-IN" sz="1400" dirty="0"/>
              <a:t>getStr +="&amp;field1=";</a:t>
            </a:r>
          </a:p>
          <a:p>
            <a:r>
              <a:rPr lang="en-IN" sz="1400" dirty="0"/>
              <a:t>getStr +=</a:t>
            </a:r>
            <a:r>
              <a:rPr lang="en-IN" sz="1400" dirty="0">
                <a:solidFill>
                  <a:schemeClr val="bg2">
                    <a:lumMod val="50000"/>
                  </a:schemeClr>
                </a:solidFill>
              </a:rPr>
              <a:t>String</a:t>
            </a:r>
            <a:r>
              <a:rPr lang="en-IN" sz="1400" dirty="0"/>
              <a:t>(</a:t>
            </a:r>
            <a:r>
              <a:rPr lang="en-IN" sz="1400" dirty="0">
                <a:solidFill>
                  <a:srgbClr val="C00000"/>
                </a:solidFill>
              </a:rPr>
              <a:t>temp</a:t>
            </a:r>
            <a:r>
              <a:rPr lang="en-IN" sz="1400" dirty="0"/>
              <a:t>);</a:t>
            </a:r>
          </a:p>
          <a:p>
            <a:r>
              <a:rPr lang="en-IN" sz="1400" dirty="0"/>
              <a:t>getStr +="&amp;field2=";</a:t>
            </a:r>
          </a:p>
          <a:p>
            <a:r>
              <a:rPr lang="en-IN" sz="1400" dirty="0"/>
              <a:t>getStr +=</a:t>
            </a:r>
            <a:r>
              <a:rPr lang="en-IN" sz="1400" dirty="0">
                <a:solidFill>
                  <a:schemeClr val="bg2">
                    <a:lumMod val="50000"/>
                  </a:schemeClr>
                </a:solidFill>
              </a:rPr>
              <a:t>String</a:t>
            </a:r>
            <a:r>
              <a:rPr lang="en-IN" sz="1400" dirty="0"/>
              <a:t>(pulse);</a:t>
            </a:r>
          </a:p>
          <a:p>
            <a:r>
              <a:rPr lang="en-IN" sz="1400" dirty="0"/>
              <a:t>getStr += "\r\n\r\n</a:t>
            </a:r>
            <a:r>
              <a:rPr lang="en-IN" sz="1400" dirty="0" smtClean="0"/>
              <a:t>";</a:t>
            </a:r>
            <a:endParaRPr lang="en-IN" sz="1400" dirty="0"/>
          </a:p>
        </p:txBody>
      </p:sp>
      <p:cxnSp>
        <p:nvCxnSpPr>
          <p:cNvPr id="8" name="Straight Connector 7"/>
          <p:cNvCxnSpPr/>
          <p:nvPr/>
        </p:nvCxnSpPr>
        <p:spPr>
          <a:xfrm>
            <a:off x="35814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3581400" y="1676400"/>
            <a:ext cx="3048000" cy="4832092"/>
          </a:xfrm>
          <a:prstGeom prst="rect">
            <a:avLst/>
          </a:prstGeom>
          <a:noFill/>
        </p:spPr>
        <p:txBody>
          <a:bodyPr wrap="square" rtlCol="0">
            <a:spAutoFit/>
          </a:bodyPr>
          <a:lstStyle/>
          <a:p>
            <a:r>
              <a:rPr lang="en-IN" sz="1400" dirty="0">
                <a:solidFill>
                  <a:srgbClr val="00B050"/>
                </a:solidFill>
              </a:rPr>
              <a:t>//send data length</a:t>
            </a:r>
          </a:p>
          <a:p>
            <a:r>
              <a:rPr lang="en-IN" sz="1400" dirty="0"/>
              <a:t>cmd = "AT+CIPSEND=4</a:t>
            </a:r>
            <a:r>
              <a:rPr lang="en-IN" sz="1400" dirty="0" smtClean="0"/>
              <a:t>,";</a:t>
            </a:r>
          </a:p>
          <a:p>
            <a:r>
              <a:rPr lang="en-IN" sz="1400" dirty="0" smtClean="0"/>
              <a:t>cmd </a:t>
            </a:r>
            <a:r>
              <a:rPr lang="en-IN" sz="1400" dirty="0"/>
              <a:t>+= </a:t>
            </a:r>
            <a:r>
              <a:rPr lang="en-IN" sz="1400" dirty="0">
                <a:solidFill>
                  <a:schemeClr val="bg2">
                    <a:lumMod val="50000"/>
                  </a:schemeClr>
                </a:solidFill>
              </a:rPr>
              <a:t>String</a:t>
            </a:r>
            <a:r>
              <a:rPr lang="en-IN" sz="1400" dirty="0"/>
              <a:t>(getStr.</a:t>
            </a:r>
            <a:r>
              <a:rPr lang="en-IN" sz="1400" dirty="0">
                <a:solidFill>
                  <a:srgbClr val="C00000"/>
                </a:solidFill>
              </a:rPr>
              <a:t>length</a:t>
            </a:r>
            <a:r>
              <a:rPr lang="en-IN" sz="1400" dirty="0"/>
              <a:t>());</a:t>
            </a:r>
          </a:p>
          <a:p>
            <a:r>
              <a:rPr lang="en-IN" sz="1400" dirty="0"/>
              <a:t>ser.</a:t>
            </a:r>
            <a:r>
              <a:rPr lang="en-IN" sz="1400" dirty="0">
                <a:solidFill>
                  <a:srgbClr val="C00000"/>
                </a:solidFill>
              </a:rPr>
              <a:t>println</a:t>
            </a:r>
            <a:r>
              <a:rPr lang="en-IN" sz="1400" dirty="0"/>
              <a:t>(cmd);</a:t>
            </a:r>
          </a:p>
          <a:p>
            <a:r>
              <a:rPr lang="en-IN" sz="1400" dirty="0">
                <a:solidFill>
                  <a:srgbClr val="C00000"/>
                </a:solidFill>
              </a:rPr>
              <a:t>Serial.println</a:t>
            </a:r>
            <a:r>
              <a:rPr lang="en-IN" sz="1400" dirty="0"/>
              <a:t>(cmd);</a:t>
            </a:r>
          </a:p>
          <a:p>
            <a:r>
              <a:rPr lang="en-IN" sz="1400" dirty="0">
                <a:solidFill>
                  <a:srgbClr val="C00000"/>
                </a:solidFill>
              </a:rPr>
              <a:t>delay</a:t>
            </a:r>
            <a:r>
              <a:rPr lang="en-IN" sz="1400" dirty="0"/>
              <a:t>(1000);</a:t>
            </a:r>
          </a:p>
          <a:p>
            <a:r>
              <a:rPr lang="en-IN" sz="1400" dirty="0"/>
              <a:t>ser.</a:t>
            </a:r>
            <a:r>
              <a:rPr lang="en-IN" sz="1400" dirty="0">
                <a:solidFill>
                  <a:srgbClr val="C00000"/>
                </a:solidFill>
              </a:rPr>
              <a:t>print</a:t>
            </a:r>
            <a:r>
              <a:rPr lang="en-IN" sz="1400" dirty="0"/>
              <a:t>(getStr);</a:t>
            </a:r>
          </a:p>
          <a:p>
            <a:r>
              <a:rPr lang="en-IN" sz="1400" dirty="0">
                <a:solidFill>
                  <a:srgbClr val="C00000"/>
                </a:solidFill>
              </a:rPr>
              <a:t>Serial.println</a:t>
            </a:r>
            <a:r>
              <a:rPr lang="en-IN" sz="1400" dirty="0"/>
              <a:t>(getStr); </a:t>
            </a:r>
            <a:endParaRPr lang="en-IN" sz="1400" dirty="0" smtClean="0"/>
          </a:p>
          <a:p>
            <a:r>
              <a:rPr lang="en-IN" sz="1400" dirty="0" smtClean="0">
                <a:solidFill>
                  <a:srgbClr val="00B050"/>
                </a:solidFill>
              </a:rPr>
              <a:t>//</a:t>
            </a:r>
            <a:r>
              <a:rPr lang="en-IN" sz="1400" dirty="0">
                <a:solidFill>
                  <a:srgbClr val="00B050"/>
                </a:solidFill>
              </a:rPr>
              <a:t>thingspeak needs 15 sec </a:t>
            </a:r>
            <a:r>
              <a:rPr lang="en-IN" sz="1400" dirty="0" smtClean="0">
                <a:solidFill>
                  <a:srgbClr val="00B050"/>
                </a:solidFill>
              </a:rPr>
              <a:t>delay between </a:t>
            </a:r>
            <a:r>
              <a:rPr lang="en-IN" sz="1400" dirty="0">
                <a:solidFill>
                  <a:srgbClr val="00B050"/>
                </a:solidFill>
              </a:rPr>
              <a:t>updates</a:t>
            </a:r>
          </a:p>
          <a:p>
            <a:r>
              <a:rPr lang="en-IN" sz="1400" dirty="0"/>
              <a:t>delay(3000);</a:t>
            </a:r>
          </a:p>
          <a:p>
            <a:r>
              <a:rPr lang="en-IN" sz="1400" dirty="0" smtClean="0"/>
              <a:t>}</a:t>
            </a:r>
            <a:r>
              <a:rPr lang="en-IN" sz="1400" dirty="0"/>
              <a:t/>
            </a:r>
            <a:br>
              <a:rPr lang="en-IN" sz="1400" dirty="0"/>
            </a:br>
            <a:r>
              <a:rPr lang="en-IN" sz="1400" dirty="0">
                <a:solidFill>
                  <a:schemeClr val="bg2">
                    <a:lumMod val="50000"/>
                  </a:schemeClr>
                </a:solidFill>
              </a:rPr>
              <a:t>void</a:t>
            </a:r>
            <a:r>
              <a:rPr lang="en-IN" sz="1400" dirty="0"/>
              <a:t> read_temp()</a:t>
            </a:r>
          </a:p>
          <a:p>
            <a:r>
              <a:rPr lang="en-IN" sz="1400" dirty="0"/>
              <a:t>{</a:t>
            </a:r>
          </a:p>
          <a:p>
            <a:r>
              <a:rPr lang="en-IN" sz="1400" dirty="0">
                <a:solidFill>
                  <a:schemeClr val="bg2">
                    <a:lumMod val="50000"/>
                  </a:schemeClr>
                </a:solidFill>
              </a:rPr>
              <a:t>int</a:t>
            </a:r>
            <a:r>
              <a:rPr lang="en-IN" sz="1400" dirty="0"/>
              <a:t> temp_val = </a:t>
            </a:r>
            <a:r>
              <a:rPr lang="en-IN" sz="1400" dirty="0">
                <a:solidFill>
                  <a:srgbClr val="C00000"/>
                </a:solidFill>
              </a:rPr>
              <a:t>analogRead</a:t>
            </a:r>
            <a:r>
              <a:rPr lang="en-IN" sz="1400" dirty="0"/>
              <a:t>(A1);</a:t>
            </a:r>
          </a:p>
          <a:p>
            <a:r>
              <a:rPr lang="en-IN" sz="1400" dirty="0">
                <a:solidFill>
                  <a:schemeClr val="bg2">
                    <a:lumMod val="50000"/>
                  </a:schemeClr>
                </a:solidFill>
              </a:rPr>
              <a:t>float</a:t>
            </a:r>
            <a:r>
              <a:rPr lang="en-IN" sz="1400" dirty="0"/>
              <a:t> mv = (temp_val/1024.0)*5000;</a:t>
            </a:r>
          </a:p>
          <a:p>
            <a:r>
              <a:rPr lang="en-IN" sz="1400" dirty="0">
                <a:solidFill>
                  <a:schemeClr val="bg2">
                    <a:lumMod val="50000"/>
                  </a:schemeClr>
                </a:solidFill>
              </a:rPr>
              <a:t>float</a:t>
            </a:r>
            <a:r>
              <a:rPr lang="en-IN" sz="1400" dirty="0"/>
              <a:t> cel = mv/10;</a:t>
            </a:r>
          </a:p>
          <a:p>
            <a:r>
              <a:rPr lang="en-IN" sz="1400" dirty="0">
                <a:solidFill>
                  <a:srgbClr val="C00000"/>
                </a:solidFill>
              </a:rPr>
              <a:t>temp</a:t>
            </a:r>
            <a:r>
              <a:rPr lang="en-IN" sz="1400" dirty="0"/>
              <a:t> = (cel*9)/5 + 32;</a:t>
            </a:r>
          </a:p>
          <a:p>
            <a:r>
              <a:rPr lang="en-IN" sz="1400" dirty="0">
                <a:solidFill>
                  <a:srgbClr val="C00000"/>
                </a:solidFill>
              </a:rPr>
              <a:t>Serial.print</a:t>
            </a:r>
            <a:r>
              <a:rPr lang="en-IN" sz="1400" dirty="0"/>
              <a:t>("Temperature:");</a:t>
            </a:r>
          </a:p>
          <a:p>
            <a:r>
              <a:rPr lang="en-IN" sz="1400" dirty="0">
                <a:solidFill>
                  <a:srgbClr val="C00000"/>
                </a:solidFill>
              </a:rPr>
              <a:t>Serial.println</a:t>
            </a:r>
            <a:r>
              <a:rPr lang="en-IN" sz="1400" dirty="0"/>
              <a:t>(temp);</a:t>
            </a:r>
          </a:p>
          <a:p>
            <a:r>
              <a:rPr lang="en-IN" sz="1400" dirty="0"/>
              <a:t>lcd.</a:t>
            </a:r>
            <a:r>
              <a:rPr lang="en-IN" sz="1400" dirty="0">
                <a:solidFill>
                  <a:srgbClr val="C00000"/>
                </a:solidFill>
              </a:rPr>
              <a:t>clear</a:t>
            </a:r>
            <a:r>
              <a:rPr lang="en-IN" sz="1400" dirty="0"/>
              <a:t>();</a:t>
            </a:r>
          </a:p>
          <a:p>
            <a:r>
              <a:rPr lang="en-IN" sz="1400" dirty="0"/>
              <a:t>lcd.</a:t>
            </a:r>
            <a:r>
              <a:rPr lang="en-IN" sz="1400" dirty="0">
                <a:solidFill>
                  <a:srgbClr val="C00000"/>
                </a:solidFill>
              </a:rPr>
              <a:t>setCursor</a:t>
            </a:r>
            <a:r>
              <a:rPr lang="en-IN" sz="1400" dirty="0"/>
              <a:t>(0,0</a:t>
            </a:r>
            <a:r>
              <a:rPr lang="en-IN" sz="1400" dirty="0" smtClean="0"/>
              <a:t>);</a:t>
            </a:r>
            <a:endParaRPr lang="en-IN" sz="1400" dirty="0"/>
          </a:p>
        </p:txBody>
      </p:sp>
      <p:cxnSp>
        <p:nvCxnSpPr>
          <p:cNvPr id="9" name="Straight Connector 8"/>
          <p:cNvCxnSpPr/>
          <p:nvPr/>
        </p:nvCxnSpPr>
        <p:spPr>
          <a:xfrm>
            <a:off x="6553200" y="1600200"/>
            <a:ext cx="0" cy="4800600"/>
          </a:xfrm>
          <a:prstGeom prst="line">
            <a:avLst/>
          </a:prstGeom>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6553200" y="1652587"/>
            <a:ext cx="1683666" cy="2462213"/>
          </a:xfrm>
          <a:prstGeom prst="rect">
            <a:avLst/>
          </a:prstGeom>
          <a:noFill/>
        </p:spPr>
        <p:txBody>
          <a:bodyPr wrap="none" rtlCol="0">
            <a:spAutoFit/>
          </a:bodyPr>
          <a:lstStyle/>
          <a:p>
            <a:r>
              <a:rPr lang="en-IN" sz="1400" dirty="0"/>
              <a:t>lcd.</a:t>
            </a:r>
            <a:r>
              <a:rPr lang="en-IN" sz="1400" dirty="0">
                <a:solidFill>
                  <a:srgbClr val="C00000"/>
                </a:solidFill>
              </a:rPr>
              <a:t>print</a:t>
            </a:r>
            <a:r>
              <a:rPr lang="en-IN" sz="1400" dirty="0"/>
              <a:t>("BPM :");</a:t>
            </a:r>
          </a:p>
          <a:p>
            <a:r>
              <a:rPr lang="en-IN" sz="1400" dirty="0"/>
              <a:t>lcd.</a:t>
            </a:r>
            <a:r>
              <a:rPr lang="en-IN" sz="1400" dirty="0">
                <a:solidFill>
                  <a:srgbClr val="C00000"/>
                </a:solidFill>
              </a:rPr>
              <a:t>setCursor</a:t>
            </a:r>
            <a:r>
              <a:rPr lang="en-IN" sz="1400" dirty="0"/>
              <a:t>(7,0</a:t>
            </a:r>
            <a:r>
              <a:rPr lang="en-IN" sz="1400" dirty="0" smtClean="0"/>
              <a:t>);</a:t>
            </a:r>
          </a:p>
          <a:p>
            <a:r>
              <a:rPr lang="en-IN" sz="1400" dirty="0" smtClean="0"/>
              <a:t>lcd.</a:t>
            </a:r>
            <a:r>
              <a:rPr lang="en-IN" sz="1400" dirty="0" smtClean="0">
                <a:solidFill>
                  <a:srgbClr val="C00000"/>
                </a:solidFill>
              </a:rPr>
              <a:t>print</a:t>
            </a:r>
            <a:r>
              <a:rPr lang="en-IN" sz="1400" dirty="0" smtClean="0"/>
              <a:t>(BPM</a:t>
            </a:r>
            <a:r>
              <a:rPr lang="en-IN" sz="1400" dirty="0"/>
              <a:t>);</a:t>
            </a:r>
          </a:p>
          <a:p>
            <a:r>
              <a:rPr lang="en-IN" sz="1400" dirty="0"/>
              <a:t>lcd.</a:t>
            </a:r>
            <a:r>
              <a:rPr lang="en-IN" sz="1400" dirty="0">
                <a:solidFill>
                  <a:srgbClr val="C00000"/>
                </a:solidFill>
              </a:rPr>
              <a:t>setCursor</a:t>
            </a:r>
            <a:r>
              <a:rPr lang="en-IN" sz="1400" dirty="0"/>
              <a:t>(0,1);</a:t>
            </a:r>
          </a:p>
          <a:p>
            <a:r>
              <a:rPr lang="en-IN" sz="1400" dirty="0"/>
              <a:t>lcd.</a:t>
            </a:r>
            <a:r>
              <a:rPr lang="en-IN" sz="1400" dirty="0">
                <a:solidFill>
                  <a:srgbClr val="C00000"/>
                </a:solidFill>
              </a:rPr>
              <a:t>print</a:t>
            </a:r>
            <a:r>
              <a:rPr lang="en-IN" sz="1400" dirty="0"/>
              <a:t>("Temp.:");</a:t>
            </a:r>
          </a:p>
          <a:p>
            <a:r>
              <a:rPr lang="en-IN" sz="1400" dirty="0"/>
              <a:t>lcd.</a:t>
            </a:r>
            <a:r>
              <a:rPr lang="en-IN" sz="1400" dirty="0">
                <a:solidFill>
                  <a:srgbClr val="C00000"/>
                </a:solidFill>
              </a:rPr>
              <a:t>setCursor</a:t>
            </a:r>
            <a:r>
              <a:rPr lang="en-IN" sz="1400" dirty="0"/>
              <a:t>(7,1);</a:t>
            </a:r>
          </a:p>
          <a:p>
            <a:r>
              <a:rPr lang="en-IN" sz="1400" dirty="0"/>
              <a:t>lcd.</a:t>
            </a:r>
            <a:r>
              <a:rPr lang="en-IN" sz="1400" dirty="0">
                <a:solidFill>
                  <a:srgbClr val="C00000"/>
                </a:solidFill>
              </a:rPr>
              <a:t>print</a:t>
            </a:r>
            <a:r>
              <a:rPr lang="en-IN" sz="1400" dirty="0"/>
              <a:t>(temp);</a:t>
            </a:r>
          </a:p>
          <a:p>
            <a:r>
              <a:rPr lang="en-IN" sz="1400" dirty="0"/>
              <a:t>lcd.</a:t>
            </a:r>
            <a:r>
              <a:rPr lang="en-IN" sz="1400" dirty="0">
                <a:solidFill>
                  <a:srgbClr val="C00000"/>
                </a:solidFill>
              </a:rPr>
              <a:t>setCursor</a:t>
            </a:r>
            <a:r>
              <a:rPr lang="en-IN" sz="1400" dirty="0"/>
              <a:t>(13,1);</a:t>
            </a:r>
          </a:p>
          <a:p>
            <a:r>
              <a:rPr lang="en-IN" sz="1400" dirty="0"/>
              <a:t>lcd.</a:t>
            </a:r>
            <a:r>
              <a:rPr lang="en-IN" sz="1400" dirty="0">
                <a:solidFill>
                  <a:srgbClr val="C00000"/>
                </a:solidFill>
              </a:rPr>
              <a:t>print</a:t>
            </a:r>
            <a:r>
              <a:rPr lang="en-IN" sz="1400" dirty="0"/>
              <a:t>("F");</a:t>
            </a:r>
          </a:p>
          <a:p>
            <a:r>
              <a:rPr lang="en-IN" sz="1400" dirty="0"/>
              <a:t>}</a:t>
            </a:r>
          </a:p>
          <a:p>
            <a:endParaRPr lang="en-IN" sz="1400" dirty="0"/>
          </a:p>
        </p:txBody>
      </p:sp>
    </p:spTree>
    <p:extLst>
      <p:ext uri="{BB962C8B-B14F-4D97-AF65-F5344CB8AC3E}">
        <p14:creationId xmlns:p14="http://schemas.microsoft.com/office/powerpoint/2010/main" xmlns="" val="99003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800" dirty="0" smtClean="0"/>
              <a:t>Outputs &amp; Testing</a:t>
            </a:r>
            <a:endParaRPr lang="en-IN" sz="4800" dirty="0"/>
          </a:p>
        </p:txBody>
      </p:sp>
      <p:sp>
        <p:nvSpPr>
          <p:cNvPr id="3" name="Content Placeholder 2"/>
          <p:cNvSpPr>
            <a:spLocks noGrp="1"/>
          </p:cNvSpPr>
          <p:nvPr>
            <p:ph idx="1"/>
          </p:nvPr>
        </p:nvSpPr>
        <p:spPr>
          <a:xfrm>
            <a:off x="835774" y="5706198"/>
            <a:ext cx="7758846" cy="685800"/>
          </a:xfrm>
        </p:spPr>
        <p:txBody>
          <a:bodyPr>
            <a:normAutofit/>
          </a:bodyPr>
          <a:lstStyle/>
          <a:p>
            <a:pPr marL="0" indent="0">
              <a:buNone/>
            </a:pPr>
            <a:r>
              <a:rPr lang="en-IN" sz="2200" dirty="0" smtClean="0"/>
              <a:t>          Heart Beat	            &amp;	       Temperature</a:t>
            </a:r>
            <a:endParaRPr lang="en-IN"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xmlns="" val="0"/>
              </a:ext>
            </a:extLst>
          </a:blip>
          <a:srcRect l="17697" t="17701" r="4827"/>
          <a:stretch/>
        </p:blipFill>
        <p:spPr>
          <a:xfrm rot="16200000">
            <a:off x="353545" y="1598776"/>
            <a:ext cx="4044423" cy="4104457"/>
          </a:xfrm>
          <a:prstGeom prst="rect">
            <a:avLst/>
          </a:prstGeom>
        </p:spPr>
      </p:pic>
      <p:sp>
        <p:nvSpPr>
          <p:cNvPr id="8" name="Rectangle 7"/>
          <p:cNvSpPr/>
          <p:nvPr/>
        </p:nvSpPr>
        <p:spPr>
          <a:xfrm>
            <a:off x="1447800" y="5715000"/>
            <a:ext cx="16002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p:cNvSpPr/>
          <p:nvPr/>
        </p:nvSpPr>
        <p:spPr>
          <a:xfrm>
            <a:off x="5867400" y="5715000"/>
            <a:ext cx="16764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15693" r="15077"/>
          <a:stretch/>
        </p:blipFill>
        <p:spPr bwMode="auto">
          <a:xfrm rot="16200000">
            <a:off x="4840686" y="1564086"/>
            <a:ext cx="3958428" cy="403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530180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800" dirty="0" smtClean="0"/>
              <a:t>Uploading on ThingSpeak</a:t>
            </a:r>
            <a:endParaRPr lang="en-IN" sz="4800" dirty="0"/>
          </a:p>
        </p:txBody>
      </p:sp>
      <p:sp>
        <p:nvSpPr>
          <p:cNvPr id="3" name="Content Placeholder 2"/>
          <p:cNvSpPr>
            <a:spLocks noGrp="1"/>
          </p:cNvSpPr>
          <p:nvPr>
            <p:ph idx="1"/>
          </p:nvPr>
        </p:nvSpPr>
        <p:spPr>
          <a:xfrm flipV="1">
            <a:off x="-1295400" y="1889761"/>
            <a:ext cx="45719" cy="45719"/>
          </a:xfrm>
        </p:spPr>
        <p:txBody>
          <a:bodyPr>
            <a:normAutofit fontScale="25000" lnSpcReduction="20000"/>
          </a:bodyPr>
          <a:lstStyle/>
          <a:p>
            <a:pPr marL="0" indent="0">
              <a:buNone/>
            </a:pPr>
            <a:r>
              <a:rPr lang="en-IN" sz="100" dirty="0" smtClean="0"/>
              <a:t>&lt;&lt;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1026" name="Picture 2" descr="C:\Users\Ujjawal\Downloads\Thinspeak-graph-768x504-1 - Copy.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400" y="1676400"/>
            <a:ext cx="7313613" cy="4800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392242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pPr algn="ctr"/>
            <a:r>
              <a:rPr lang="en-IN" sz="6000" u="sng" dirty="0"/>
              <a:t>Result</a:t>
            </a:r>
            <a:endParaRPr lang="en-IN" sz="6000" dirty="0"/>
          </a:p>
        </p:txBody>
      </p:sp>
      <p:sp>
        <p:nvSpPr>
          <p:cNvPr id="3" name="Content Placeholder 2"/>
          <p:cNvSpPr>
            <a:spLocks noGrp="1"/>
          </p:cNvSpPr>
          <p:nvPr>
            <p:ph idx="1"/>
          </p:nvPr>
        </p:nvSpPr>
        <p:spPr>
          <a:xfrm>
            <a:off x="457200" y="1676400"/>
            <a:ext cx="8229600" cy="4389120"/>
          </a:xfrm>
        </p:spPr>
        <p:txBody>
          <a:bodyPr>
            <a:noAutofit/>
          </a:bodyPr>
          <a:lstStyle/>
          <a:p>
            <a:r>
              <a:rPr lang="en-IN" sz="2000" dirty="0" smtClean="0"/>
              <a:t>Heart beat</a:t>
            </a:r>
          </a:p>
          <a:p>
            <a:pPr marL="0" indent="0">
              <a:buNone/>
            </a:pPr>
            <a:r>
              <a:rPr lang="en-IN" sz="1400" dirty="0" smtClean="0"/>
              <a:t>	for </a:t>
            </a:r>
            <a:r>
              <a:rPr lang="en-IN" sz="1400" b="1" u="sng" dirty="0"/>
              <a:t>a</a:t>
            </a:r>
            <a:r>
              <a:rPr lang="en-IN" sz="1400" b="1" u="sng" dirty="0" smtClean="0"/>
              <a:t>verage</a:t>
            </a:r>
            <a:r>
              <a:rPr lang="en-IN" sz="1400" dirty="0" smtClean="0"/>
              <a:t> pulse </a:t>
            </a:r>
            <a:r>
              <a:rPr lang="en-IN" sz="1400" dirty="0"/>
              <a:t>rate for a 30 year old healthy person are as follows: </a:t>
            </a:r>
          </a:p>
          <a:p>
            <a:pPr marL="0" indent="0">
              <a:buNone/>
            </a:pPr>
            <a:r>
              <a:rPr lang="en-IN" sz="1400" dirty="0" smtClean="0"/>
              <a:t>	The </a:t>
            </a:r>
            <a:r>
              <a:rPr lang="en-IN" sz="1400" dirty="0"/>
              <a:t>range of heart rate is calculated by removing the age from 220.i.e: </a:t>
            </a:r>
            <a:r>
              <a:rPr lang="en-IN" sz="1400" dirty="0" smtClean="0"/>
              <a:t>220 </a:t>
            </a:r>
            <a:r>
              <a:rPr lang="en-IN" sz="1400" dirty="0"/>
              <a:t>– 30 = 190. </a:t>
            </a:r>
          </a:p>
          <a:p>
            <a:pPr marL="0" lvl="0" indent="0" fontAlgn="base">
              <a:buNone/>
            </a:pPr>
            <a:r>
              <a:rPr lang="en-IN" sz="1400" dirty="0" smtClean="0"/>
              <a:t>		50 </a:t>
            </a:r>
            <a:r>
              <a:rPr lang="en-IN" sz="1400" dirty="0"/>
              <a:t>percent: 190 x 0.50 = 95 bpm </a:t>
            </a:r>
          </a:p>
          <a:p>
            <a:pPr marL="0" lvl="0" indent="0" fontAlgn="base">
              <a:buNone/>
            </a:pPr>
            <a:r>
              <a:rPr lang="en-IN" sz="1400" dirty="0" smtClean="0"/>
              <a:t>		85 </a:t>
            </a:r>
            <a:r>
              <a:rPr lang="en-IN" sz="1400" dirty="0"/>
              <a:t>percent: 190 x 0.85 = 162 bpm </a:t>
            </a:r>
            <a:br>
              <a:rPr lang="en-IN" sz="1400" dirty="0"/>
            </a:br>
            <a:r>
              <a:rPr lang="en-IN" sz="1400" dirty="0" smtClean="0"/>
              <a:t>	Being tested on </a:t>
            </a:r>
            <a:r>
              <a:rPr lang="en-IN" sz="1400" dirty="0"/>
              <a:t>a 21 years old person; </a:t>
            </a:r>
            <a:r>
              <a:rPr lang="en-IN" sz="1400" dirty="0" smtClean="0"/>
              <a:t> the </a:t>
            </a:r>
            <a:r>
              <a:rPr lang="en-IN" sz="1400" b="1" u="sng" dirty="0" smtClean="0"/>
              <a:t>average</a:t>
            </a:r>
            <a:r>
              <a:rPr lang="en-IN" sz="1400" b="1" dirty="0" smtClean="0"/>
              <a:t> </a:t>
            </a:r>
            <a:r>
              <a:rPr lang="en-IN" sz="1400" dirty="0" smtClean="0"/>
              <a:t>calculated </a:t>
            </a:r>
            <a:r>
              <a:rPr lang="en-IN" sz="1400" dirty="0"/>
              <a:t>heartbeat </a:t>
            </a:r>
            <a:r>
              <a:rPr lang="en-IN" sz="1400" dirty="0" smtClean="0"/>
              <a:t>range must </a:t>
            </a:r>
            <a:br>
              <a:rPr lang="en-IN" sz="1400" dirty="0" smtClean="0"/>
            </a:br>
            <a:r>
              <a:rPr lang="en-IN" sz="1400" dirty="0" smtClean="0"/>
              <a:t>	be </a:t>
            </a:r>
            <a:r>
              <a:rPr lang="en-IN" sz="1400" dirty="0"/>
              <a:t>within 99.5 to 169.5 bpm, because  =220-21=199 </a:t>
            </a:r>
          </a:p>
          <a:p>
            <a:pPr marL="0" indent="0">
              <a:buNone/>
            </a:pPr>
            <a:r>
              <a:rPr lang="en-IN" sz="1400" dirty="0" smtClean="0"/>
              <a:t>		Minimum </a:t>
            </a:r>
            <a:r>
              <a:rPr lang="en-IN" sz="1400" dirty="0"/>
              <a:t>Heart rate=0.5*199=99.5 </a:t>
            </a:r>
            <a:r>
              <a:rPr lang="en-IN" sz="1400" dirty="0" smtClean="0"/>
              <a:t>bpm</a:t>
            </a:r>
            <a:endParaRPr lang="en-IN" sz="1400" dirty="0"/>
          </a:p>
          <a:p>
            <a:pPr marL="0" indent="0">
              <a:buNone/>
            </a:pPr>
            <a:r>
              <a:rPr lang="en-IN" sz="1400" dirty="0" smtClean="0"/>
              <a:t>		Maximum </a:t>
            </a:r>
            <a:r>
              <a:rPr lang="en-IN" sz="1400" dirty="0"/>
              <a:t>Heart rate=0.85*199=169.5 </a:t>
            </a:r>
            <a:r>
              <a:rPr lang="en-IN" sz="1400" dirty="0" smtClean="0"/>
              <a:t>bpm</a:t>
            </a:r>
          </a:p>
          <a:p>
            <a:r>
              <a:rPr lang="en-IN" sz="2000" dirty="0" smtClean="0"/>
              <a:t>Temperature</a:t>
            </a:r>
            <a:endParaRPr lang="en-IN" sz="1200" dirty="0"/>
          </a:p>
          <a:p>
            <a:pPr marL="0" indent="0">
              <a:buNone/>
            </a:pPr>
            <a:r>
              <a:rPr lang="en-IN" sz="1400" dirty="0" smtClean="0"/>
              <a:t>      	LM35 </a:t>
            </a:r>
            <a:r>
              <a:rPr lang="en-IN" sz="1400" dirty="0"/>
              <a:t>senses the heat from the body and converts it into the </a:t>
            </a:r>
            <a:r>
              <a:rPr lang="en-IN" sz="1400" dirty="0" smtClean="0"/>
              <a:t>voltage output in </a:t>
            </a:r>
            <a:r>
              <a:rPr lang="en-IN" sz="1400" dirty="0"/>
              <a:t> </a:t>
            </a:r>
            <a:r>
              <a:rPr lang="en-IN" sz="1400" dirty="0" smtClean="0"/>
              <a:t>millivolts 	(Vout). After some </a:t>
            </a:r>
            <a:r>
              <a:rPr lang="en-IN" sz="1400" dirty="0"/>
              <a:t>internal processing the temperature is displayed in digital </a:t>
            </a:r>
            <a:r>
              <a:rPr lang="en-IN" sz="1400" dirty="0" smtClean="0"/>
              <a:t> format over</a:t>
            </a:r>
            <a:r>
              <a:rPr lang="en-IN" sz="1400" dirty="0"/>
              <a:t> </a:t>
            </a:r>
            <a:r>
              <a:rPr lang="en-IN" sz="1400" dirty="0" smtClean="0"/>
              <a:t>the 	proposed </a:t>
            </a:r>
            <a:r>
              <a:rPr lang="en-IN" sz="1400" dirty="0"/>
              <a:t>display</a:t>
            </a:r>
            <a:r>
              <a:rPr lang="en-IN" sz="1400" dirty="0" smtClean="0"/>
              <a:t>.</a:t>
            </a:r>
            <a:endParaRPr lang="en-IN" sz="1400" dirty="0"/>
          </a:p>
          <a:p>
            <a:pPr marL="0" indent="0">
              <a:buNone/>
            </a:pPr>
            <a:r>
              <a:rPr lang="en-IN" sz="1400" dirty="0" smtClean="0"/>
              <a:t/>
            </a:r>
            <a:br>
              <a:rPr lang="en-IN" sz="1400" dirty="0" smtClean="0"/>
            </a:br>
            <a:r>
              <a:rPr lang="en-IN" sz="1400" dirty="0" smtClean="0"/>
              <a:t>	The </a:t>
            </a:r>
            <a:r>
              <a:rPr lang="en-IN" sz="1400" dirty="0"/>
              <a:t>final reading of temperature sensor displayed on the </a:t>
            </a:r>
            <a:r>
              <a:rPr lang="en-IN" sz="1400" dirty="0" smtClean="0"/>
              <a:t>7-segment display </a:t>
            </a:r>
            <a:r>
              <a:rPr lang="en-IN" sz="1400" dirty="0"/>
              <a:t>was 36.4ᶛC. </a:t>
            </a:r>
            <a:endParaRPr lang="en-IN" sz="1400" dirty="0" smtClean="0"/>
          </a:p>
          <a:p>
            <a:r>
              <a:rPr lang="en-IN" sz="2000" dirty="0"/>
              <a:t>ThingSpeak</a:t>
            </a:r>
          </a:p>
          <a:p>
            <a:pPr marL="0" indent="0">
              <a:buNone/>
            </a:pPr>
            <a:r>
              <a:rPr lang="en-IN" sz="1400" dirty="0"/>
              <a:t>	processed data after display is transmitted to the ThingSpeak Server using </a:t>
            </a:r>
            <a:r>
              <a:rPr lang="en-IN" sz="1400" dirty="0" smtClean="0"/>
              <a:t>ESP8266 wifi 	module for 	remote </a:t>
            </a:r>
            <a:r>
              <a:rPr lang="en-IN" sz="1400" dirty="0"/>
              <a:t>access and monitoring</a:t>
            </a:r>
          </a:p>
          <a:p>
            <a:pPr marL="0" indent="0">
              <a:buNone/>
            </a:pPr>
            <a:r>
              <a:rPr lang="en-IN" sz="1200" dirty="0"/>
              <a:t>	</a:t>
            </a:r>
          </a:p>
          <a:p>
            <a:pPr marL="0" indent="0">
              <a:buNone/>
            </a:pPr>
            <a:endParaRPr lang="en-IN" sz="1400" dirty="0" smtClean="0"/>
          </a:p>
          <a:p>
            <a:pPr marL="0" indent="0">
              <a:buNone/>
            </a:pPr>
            <a:endParaRPr lang="en-IN" sz="1400" dirty="0"/>
          </a:p>
          <a:p>
            <a:endParaRPr lang="en-IN" sz="1400" dirty="0"/>
          </a:p>
          <a:p>
            <a:pPr fontAlgn="base"/>
            <a:endParaRPr lang="en-IN" sz="1400" dirty="0"/>
          </a:p>
          <a:p>
            <a:endParaRPr lang="en-IN" sz="14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87616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4800" dirty="0" smtClean="0"/>
              <a:t>Progress during pandemic</a:t>
            </a:r>
            <a:endParaRPr lang="en-IN" sz="4800" dirty="0"/>
          </a:p>
        </p:txBody>
      </p:sp>
      <p:sp>
        <p:nvSpPr>
          <p:cNvPr id="3" name="Content Placeholder 2"/>
          <p:cNvSpPr>
            <a:spLocks noGrp="1"/>
          </p:cNvSpPr>
          <p:nvPr>
            <p:ph idx="1"/>
          </p:nvPr>
        </p:nvSpPr>
        <p:spPr>
          <a:xfrm>
            <a:off x="457200" y="1600200"/>
            <a:ext cx="8229600" cy="4876800"/>
          </a:xfrm>
        </p:spPr>
        <p:txBody>
          <a:bodyPr>
            <a:normAutofit/>
          </a:bodyPr>
          <a:lstStyle/>
          <a:p>
            <a:r>
              <a:rPr lang="en-IN" sz="2000" dirty="0" smtClean="0"/>
              <a:t>Lilypad Arduino replaced with Arduino Uno to facilitate more pins for future enhancement in the current model for Smart health monitoring glove.</a:t>
            </a:r>
          </a:p>
          <a:p>
            <a:endParaRPr lang="en-IN" sz="2000" dirty="0"/>
          </a:p>
          <a:p>
            <a:r>
              <a:rPr lang="en-IN" sz="2000" dirty="0" smtClean="0"/>
              <a:t>TM1637 display replaced with LCD 1602 display to distinctively show Heart rate and temperature simultaneously.</a:t>
            </a:r>
          </a:p>
          <a:p>
            <a:endParaRPr lang="en-IN" sz="2000" dirty="0"/>
          </a:p>
          <a:p>
            <a:r>
              <a:rPr lang="en-IN" sz="2000" dirty="0" smtClean="0"/>
              <a:t>NodeMCU replaced with ESP8266 wifi module for better interfacing and avoid unnecessary clumsiness</a:t>
            </a:r>
            <a:endParaRPr lang="en-IN" sz="20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4221913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Conclusions</a:t>
            </a:r>
            <a:endParaRPr lang="en-IN" sz="6000" u="sng" dirty="0"/>
          </a:p>
        </p:txBody>
      </p:sp>
      <p:sp>
        <p:nvSpPr>
          <p:cNvPr id="3" name="Content Placeholder 2"/>
          <p:cNvSpPr>
            <a:spLocks noGrp="1"/>
          </p:cNvSpPr>
          <p:nvPr>
            <p:ph idx="1"/>
          </p:nvPr>
        </p:nvSpPr>
        <p:spPr/>
        <p:txBody>
          <a:bodyPr>
            <a:normAutofit fontScale="85000" lnSpcReduction="20000"/>
          </a:bodyPr>
          <a:lstStyle/>
          <a:p>
            <a:r>
              <a:rPr lang="en-IN" dirty="0" smtClean="0"/>
              <a:t>The implementation and working of a </a:t>
            </a:r>
            <a:r>
              <a:rPr lang="en-IN" b="1" i="1" dirty="0" smtClean="0"/>
              <a:t>Smart Glove for Health </a:t>
            </a:r>
            <a:r>
              <a:rPr lang="en-IN" b="1" i="1" dirty="0"/>
              <a:t>M</a:t>
            </a:r>
            <a:r>
              <a:rPr lang="en-IN" b="1" i="1" dirty="0" smtClean="0"/>
              <a:t>onitoring </a:t>
            </a:r>
            <a:r>
              <a:rPr lang="en-IN" dirty="0" smtClean="0"/>
              <a:t>is presented</a:t>
            </a:r>
          </a:p>
          <a:p>
            <a:endParaRPr lang="en-IN" i="1" dirty="0"/>
          </a:p>
          <a:p>
            <a:r>
              <a:rPr lang="en-IN" dirty="0"/>
              <a:t>It has low cost, </a:t>
            </a:r>
            <a:r>
              <a:rPr lang="en-IN" dirty="0" smtClean="0"/>
              <a:t>being </a:t>
            </a:r>
            <a:r>
              <a:rPr lang="en-IN" dirty="0"/>
              <a:t>easily accessible and used for personal health monitoring and </a:t>
            </a:r>
            <a:r>
              <a:rPr lang="en-IN" dirty="0" smtClean="0"/>
              <a:t>is </a:t>
            </a:r>
            <a:r>
              <a:rPr lang="en-IN" dirty="0"/>
              <a:t>expected for early detection and better treatment of various medical conditions as well as disease prevention and better understanding and self-management of diseases.</a:t>
            </a:r>
          </a:p>
          <a:p>
            <a:endParaRPr lang="en-IN" i="1" dirty="0" smtClean="0"/>
          </a:p>
          <a:p>
            <a:r>
              <a:rPr lang="en-IN" dirty="0"/>
              <a:t>This system is very helpful for the remote monitoring of patients staying at home. The system empowers specialists to analyse and distinguish the conditions of versatility and help heart related problem of the patients without expecting them to be </a:t>
            </a:r>
            <a:r>
              <a:rPr lang="en-IN" dirty="0" smtClean="0"/>
              <a:t>Present </a:t>
            </a:r>
            <a:r>
              <a:rPr lang="en-IN" dirty="0"/>
              <a:t>at the emergency clinic.</a:t>
            </a:r>
          </a:p>
          <a:p>
            <a:endParaRPr lang="en-IN" i="1"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13692486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References</a:t>
            </a:r>
            <a:endParaRPr lang="en-IN" sz="6000" u="sng"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IN" dirty="0" smtClean="0"/>
              <a:t> </a:t>
            </a:r>
            <a:r>
              <a:rPr lang="en-IN" dirty="0"/>
              <a:t>Selvaraj, Sureshkumar, and Suresh Sundaravaradhan. "Challenges and opportunities in IoT healthcare systems: a systematic review." </a:t>
            </a:r>
            <a:r>
              <a:rPr lang="en-IN" i="1" dirty="0"/>
              <a:t>SN Applied Sciences</a:t>
            </a:r>
            <a:r>
              <a:rPr lang="en-IN" dirty="0"/>
              <a:t> 2, no. 1 (2020): 139</a:t>
            </a:r>
            <a:r>
              <a:rPr lang="en-IN" dirty="0" smtClean="0"/>
              <a:t>.</a:t>
            </a:r>
            <a:br>
              <a:rPr lang="en-IN" dirty="0" smtClean="0"/>
            </a:br>
            <a:endParaRPr lang="en-IN" dirty="0"/>
          </a:p>
          <a:p>
            <a:pPr marL="514350" indent="-514350">
              <a:buFont typeface="+mj-lt"/>
              <a:buAutoNum type="arabicPeriod"/>
            </a:pPr>
            <a:r>
              <a:rPr lang="en-IN" dirty="0" smtClean="0"/>
              <a:t>Kumara </a:t>
            </a:r>
            <a:r>
              <a:rPr lang="en-IN" dirty="0"/>
              <a:t>K R, Ankita Kadam, Neha Rane, Shraddha Vernekar, Asma Gouda,"Sensor Based Wearable System to Assist Paralytic Patient with Continuous Health Monitoring" in </a:t>
            </a:r>
            <a:r>
              <a:rPr lang="en-IN" dirty="0" smtClean="0"/>
              <a:t>May,2018</a:t>
            </a:r>
            <a:br>
              <a:rPr lang="en-IN" dirty="0" smtClean="0"/>
            </a:br>
            <a:endParaRPr lang="en-IN" dirty="0"/>
          </a:p>
          <a:p>
            <a:pPr marL="514350" indent="-514350">
              <a:buFont typeface="+mj-lt"/>
              <a:buAutoNum type="arabicPeriod"/>
            </a:pPr>
            <a:r>
              <a:rPr lang="en-IN" dirty="0" smtClean="0"/>
              <a:t>Luay </a:t>
            </a:r>
            <a:r>
              <a:rPr lang="en-IN" dirty="0"/>
              <a:t>Fraiwan, Tasnim Basmaji, Omnia Hassanin,"A Mobile Mental Health Monitoring System: A Smart Glove" in </a:t>
            </a:r>
            <a:r>
              <a:rPr lang="en-IN" dirty="0" smtClean="0"/>
              <a:t>2018</a:t>
            </a:r>
            <a:br>
              <a:rPr lang="en-IN" dirty="0" smtClean="0"/>
            </a:br>
            <a:endParaRPr lang="en-IN" dirty="0"/>
          </a:p>
          <a:p>
            <a:pPr marL="514350" indent="-514350">
              <a:buFont typeface="+mj-lt"/>
              <a:buAutoNum type="arabicPeriod"/>
            </a:pPr>
            <a:r>
              <a:rPr lang="en-IN" dirty="0" smtClean="0"/>
              <a:t>Dr</a:t>
            </a:r>
            <a:r>
              <a:rPr lang="en-IN" dirty="0"/>
              <a:t>. G. Mahammad Gouse, Mir Abdul Samim Ansari, Shubiya Sultana, Swathi Jha, Sruthi Krishna.U, "Advanced Data Peripheral Glove with Real-time Vital Health Monitoring System" in </a:t>
            </a:r>
            <a:r>
              <a:rPr lang="en-IN" dirty="0" smtClean="0"/>
              <a:t>2017</a:t>
            </a:r>
            <a:br>
              <a:rPr lang="en-IN" dirty="0" smtClean="0"/>
            </a:br>
            <a:endParaRPr lang="en-IN" dirty="0"/>
          </a:p>
          <a:p>
            <a:pPr marL="514350" indent="-514350">
              <a:buFont typeface="+mj-lt"/>
              <a:buAutoNum type="arabicPeriod"/>
            </a:pPr>
            <a:r>
              <a:rPr lang="en-IN" dirty="0" smtClean="0"/>
              <a:t>Ribin </a:t>
            </a:r>
            <a:r>
              <a:rPr lang="en-IN" dirty="0"/>
              <a:t>Jones S.B, Dr. N. Kumar, Swaraj S Paul, "Health Monitoring Wearable Glove" in September,2018</a:t>
            </a:r>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34954460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651" t="12458" r="4924" b="27912"/>
          <a:stretch/>
        </p:blipFill>
        <p:spPr bwMode="auto">
          <a:xfrm>
            <a:off x="-13855" y="1600200"/>
            <a:ext cx="9144000" cy="487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457200" y="381000"/>
            <a:ext cx="8229600" cy="1143000"/>
          </a:xfrm>
        </p:spPr>
        <p:txBody>
          <a:bodyPr/>
          <a:lstStyle/>
          <a:p>
            <a:pPr algn="ctr"/>
            <a:r>
              <a:rPr lang="en-US" u="sng" dirty="0" smtClean="0"/>
              <a:t>Research Paper</a:t>
            </a:r>
            <a:endParaRPr lang="en-US" u="sng" dirty="0"/>
          </a:p>
        </p:txBody>
      </p:sp>
      <p:sp>
        <p:nvSpPr>
          <p:cNvPr id="3" name="Content Placeholder 2"/>
          <p:cNvSpPr>
            <a:spLocks noGrp="1"/>
          </p:cNvSpPr>
          <p:nvPr>
            <p:ph idx="1"/>
          </p:nvPr>
        </p:nvSpPr>
        <p:spPr>
          <a:xfrm>
            <a:off x="-1600200" y="914400"/>
            <a:ext cx="45719" cy="45719"/>
          </a:xfrm>
        </p:spPr>
        <p:txBody>
          <a:bodyPr>
            <a:normAutofit fontScale="25000" lnSpcReduction="20000"/>
          </a:bodyPr>
          <a:lstStyle/>
          <a:p>
            <a:pPr marL="0" indent="0">
              <a:buNone/>
            </a:pPr>
            <a:r>
              <a:rPr lang="en-US" sz="100" dirty="0"/>
              <a:t>.</a:t>
            </a:r>
            <a:endParaRPr lang="en-US"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Introduction</a:t>
            </a:r>
            <a:endParaRPr lang="en-IN" sz="6000" u="sng" dirty="0"/>
          </a:p>
        </p:txBody>
      </p:sp>
      <p:sp>
        <p:nvSpPr>
          <p:cNvPr id="3" name="Content Placeholder 2"/>
          <p:cNvSpPr>
            <a:spLocks noGrp="1"/>
          </p:cNvSpPr>
          <p:nvPr>
            <p:ph idx="1"/>
          </p:nvPr>
        </p:nvSpPr>
        <p:spPr>
          <a:xfrm>
            <a:off x="457200" y="1706880"/>
            <a:ext cx="6400800" cy="4998720"/>
          </a:xfrm>
        </p:spPr>
        <p:txBody>
          <a:bodyPr>
            <a:normAutofit fontScale="92500" lnSpcReduction="20000"/>
          </a:bodyPr>
          <a:lstStyle/>
          <a:p>
            <a:pPr algn="just">
              <a:buFont typeface="Arial" pitchFamily="34" charset="0"/>
              <a:buChar char="•"/>
            </a:pPr>
            <a:r>
              <a:rPr lang="en-IN" sz="2400" dirty="0"/>
              <a:t>Wearable technologies are now, an integral part of our life, they live on our wrist , our  glasses ,track our activities and take us to the virtual </a:t>
            </a:r>
            <a:r>
              <a:rPr lang="en-IN" sz="2400" dirty="0" smtClean="0"/>
              <a:t>world.</a:t>
            </a:r>
          </a:p>
          <a:p>
            <a:pPr algn="just">
              <a:buFont typeface="Arial" pitchFamily="34" charset="0"/>
              <a:buChar char="•"/>
            </a:pPr>
            <a:endParaRPr lang="en-IN" sz="2400" dirty="0"/>
          </a:p>
          <a:p>
            <a:pPr algn="just">
              <a:buFont typeface="Arial" pitchFamily="34" charset="0"/>
              <a:buChar char="•"/>
            </a:pPr>
            <a:r>
              <a:rPr lang="en-IN" sz="2400" dirty="0" smtClean="0"/>
              <a:t>Wearable </a:t>
            </a:r>
            <a:r>
              <a:rPr lang="en-IN" sz="2400" dirty="0"/>
              <a:t>technology  is a small portable computer that is designed to be worn on the body during </a:t>
            </a:r>
            <a:r>
              <a:rPr lang="en-IN" sz="2400" dirty="0" smtClean="0"/>
              <a:t>use. Perform calculations and process information on the wearer</a:t>
            </a:r>
          </a:p>
          <a:p>
            <a:pPr algn="just">
              <a:buFont typeface="Arial" pitchFamily="34" charset="0"/>
              <a:buChar char="•"/>
            </a:pPr>
            <a:endParaRPr lang="en-IN" sz="2400" dirty="0"/>
          </a:p>
          <a:p>
            <a:pPr algn="just">
              <a:buFont typeface="Arial" pitchFamily="34" charset="0"/>
              <a:buChar char="•"/>
            </a:pPr>
            <a:r>
              <a:rPr lang="en-IN" sz="2400" dirty="0" smtClean="0"/>
              <a:t>These </a:t>
            </a:r>
            <a:r>
              <a:rPr lang="en-IN" sz="2400" dirty="0"/>
              <a:t>computer are usually either integrated into the user’s clothing or attach to the body through any other </a:t>
            </a:r>
            <a:r>
              <a:rPr lang="en-IN" sz="2400" dirty="0" smtClean="0"/>
              <a:t>means.</a:t>
            </a:r>
          </a:p>
          <a:p>
            <a:pPr algn="just">
              <a:buFont typeface="Arial" pitchFamily="34" charset="0"/>
              <a:buChar char="•"/>
            </a:pPr>
            <a:endParaRPr lang="en-IN" sz="2400" dirty="0"/>
          </a:p>
          <a:p>
            <a:pPr algn="just">
              <a:buFont typeface="Arial" pitchFamily="34" charset="0"/>
              <a:buChar char="•"/>
            </a:pPr>
            <a:r>
              <a:rPr lang="en-IN" sz="2400" dirty="0" smtClean="0"/>
              <a:t>The </a:t>
            </a:r>
            <a:r>
              <a:rPr lang="en-IN" sz="2400" dirty="0"/>
              <a:t>technology is designed in such a way that it does not interfere with the daily task</a:t>
            </a:r>
            <a:r>
              <a:rPr lang="en-IN" sz="2400" dirty="0" smtClean="0"/>
              <a:t>.</a:t>
            </a:r>
            <a:endParaRPr lang="en-IN" sz="24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213891" y="1600200"/>
            <a:ext cx="1503497" cy="1203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25422" y="2895600"/>
            <a:ext cx="1680437" cy="746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4953" r="21815"/>
          <a:stretch/>
        </p:blipFill>
        <p:spPr bwMode="auto">
          <a:xfrm>
            <a:off x="7283848" y="3756547"/>
            <a:ext cx="1454806" cy="144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086600" y="5338762"/>
            <a:ext cx="1758083" cy="1443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115171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en-US" sz="4000" dirty="0" smtClean="0"/>
          </a:p>
          <a:p>
            <a:pPr algn="ctr">
              <a:buNone/>
            </a:pPr>
            <a:r>
              <a:rPr lang="en-US" sz="4000" dirty="0" smtClean="0"/>
              <a:t>THANK YOU</a:t>
            </a:r>
            <a:endParaRPr lang="en-US" sz="40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Work Plan</a:t>
            </a:r>
            <a:endParaRPr lang="en-IN" sz="6000" u="sng" dirty="0"/>
          </a:p>
        </p:txBody>
      </p:sp>
      <p:sp>
        <p:nvSpPr>
          <p:cNvPr id="3" name="Content Placeholder 2"/>
          <p:cNvSpPr>
            <a:spLocks noGrp="1"/>
          </p:cNvSpPr>
          <p:nvPr>
            <p:ph idx="1"/>
          </p:nvPr>
        </p:nvSpPr>
        <p:spPr>
          <a:xfrm>
            <a:off x="-1676400" y="9906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5" name="Content Placeholder 11"/>
          <p:cNvGraphicFramePr>
            <a:graphicFrameLocks/>
          </p:cNvGraphicFramePr>
          <p:nvPr>
            <p:extLst>
              <p:ext uri="{D42A27DB-BD31-4B8C-83A1-F6EECF244321}">
                <p14:modId xmlns:p14="http://schemas.microsoft.com/office/powerpoint/2010/main" xmlns="" val="3839225164"/>
              </p:ext>
            </p:extLst>
          </p:nvPr>
        </p:nvGraphicFramePr>
        <p:xfrm>
          <a:off x="301625" y="1569720"/>
          <a:ext cx="8504240" cy="4907280"/>
        </p:xfrm>
        <a:graphic>
          <a:graphicData uri="http://schemas.openxmlformats.org/drawingml/2006/table">
            <a:tbl>
              <a:tblPr firstRow="1" bandRow="1">
                <a:tableStyleId>{5C22544A-7EE6-4342-B048-85BDC9FD1C3A}</a:tableStyleId>
              </a:tblPr>
              <a:tblGrid>
                <a:gridCol w="1700848"/>
                <a:gridCol w="1700848"/>
                <a:gridCol w="1700848"/>
                <a:gridCol w="1700848"/>
                <a:gridCol w="1700848"/>
              </a:tblGrid>
              <a:tr h="214209">
                <a:tc>
                  <a:txBody>
                    <a:bodyPr/>
                    <a:lstStyle/>
                    <a:p>
                      <a:r>
                        <a:rPr lang="en-IN" sz="1400" dirty="0"/>
                        <a:t>S.NO.</a:t>
                      </a:r>
                    </a:p>
                  </a:txBody>
                  <a:tcPr/>
                </a:tc>
                <a:tc>
                  <a:txBody>
                    <a:bodyPr/>
                    <a:lstStyle/>
                    <a:p>
                      <a:r>
                        <a:rPr lang="en-IN" sz="1400" dirty="0"/>
                        <a:t>PHASE</a:t>
                      </a:r>
                    </a:p>
                  </a:txBody>
                  <a:tcPr/>
                </a:tc>
                <a:tc>
                  <a:txBody>
                    <a:bodyPr/>
                    <a:lstStyle/>
                    <a:p>
                      <a:r>
                        <a:rPr lang="en-IN" sz="1400" dirty="0"/>
                        <a:t>DURATION</a:t>
                      </a:r>
                    </a:p>
                  </a:txBody>
                  <a:tcPr/>
                </a:tc>
                <a:tc>
                  <a:txBody>
                    <a:bodyPr/>
                    <a:lstStyle/>
                    <a:p>
                      <a:r>
                        <a:rPr lang="en-IN" sz="1400" dirty="0"/>
                        <a:t>STATUS</a:t>
                      </a:r>
                    </a:p>
                  </a:txBody>
                  <a:tcPr/>
                </a:tc>
                <a:tc>
                  <a:txBody>
                    <a:bodyPr/>
                    <a:lstStyle/>
                    <a:p>
                      <a:r>
                        <a:rPr lang="en-IN" sz="1400" dirty="0"/>
                        <a:t>REMARKS</a:t>
                      </a:r>
                    </a:p>
                  </a:txBody>
                  <a:tcPr/>
                </a:tc>
              </a:tr>
              <a:tr h="664048">
                <a:tc>
                  <a:txBody>
                    <a:bodyPr/>
                    <a:lstStyle/>
                    <a:p>
                      <a:r>
                        <a:rPr lang="en-IN" sz="1400" dirty="0"/>
                        <a:t>1.</a:t>
                      </a:r>
                    </a:p>
                  </a:txBody>
                  <a:tcPr/>
                </a:tc>
                <a:tc>
                  <a:txBody>
                    <a:bodyPr/>
                    <a:lstStyle/>
                    <a:p>
                      <a:r>
                        <a:rPr lang="en-IN" sz="1400" dirty="0" smtClean="0"/>
                        <a:t>Research</a:t>
                      </a:r>
                      <a:r>
                        <a:rPr lang="en-IN" sz="1400" baseline="0" dirty="0" smtClean="0"/>
                        <a:t> on </a:t>
                      </a:r>
                      <a:r>
                        <a:rPr lang="en-IN" sz="1400" baseline="0" dirty="0"/>
                        <a:t>wearable </a:t>
                      </a:r>
                      <a:r>
                        <a:rPr lang="en-IN" sz="1400" baseline="0" dirty="0" smtClean="0"/>
                        <a:t>technology.</a:t>
                      </a:r>
                      <a:endParaRPr lang="en-IN" sz="1400" dirty="0"/>
                    </a:p>
                  </a:txBody>
                  <a:tcPr/>
                </a:tc>
                <a:tc>
                  <a:txBody>
                    <a:bodyPr/>
                    <a:lstStyle/>
                    <a:p>
                      <a:r>
                        <a:rPr lang="en-IN" sz="1400" dirty="0"/>
                        <a:t>1</a:t>
                      </a:r>
                      <a:r>
                        <a:rPr lang="en-IN" sz="1400" baseline="0" dirty="0"/>
                        <a:t> SEPT-15 SEPT</a:t>
                      </a:r>
                      <a:endParaRPr lang="en-IN" sz="1400" dirty="0"/>
                    </a:p>
                  </a:txBody>
                  <a:tcPr/>
                </a:tc>
                <a:tc>
                  <a:txBody>
                    <a:bodyPr/>
                    <a:lstStyle/>
                    <a:p>
                      <a:r>
                        <a:rPr lang="en-IN" sz="1400" dirty="0"/>
                        <a:t>Completed</a:t>
                      </a:r>
                    </a:p>
                  </a:txBody>
                  <a:tcPr/>
                </a:tc>
                <a:tc>
                  <a:txBody>
                    <a:bodyPr/>
                    <a:lstStyle/>
                    <a:p>
                      <a:r>
                        <a:rPr lang="en-IN" sz="1400" dirty="0"/>
                        <a:t>Learnt</a:t>
                      </a:r>
                      <a:r>
                        <a:rPr lang="en-IN" sz="1400" baseline="0" dirty="0"/>
                        <a:t> wearable technology and its need</a:t>
                      </a:r>
                      <a:endParaRPr lang="en-IN" sz="1400" dirty="0"/>
                    </a:p>
                  </a:txBody>
                  <a:tcPr/>
                </a:tc>
              </a:tr>
              <a:tr h="813995">
                <a:tc>
                  <a:txBody>
                    <a:bodyPr/>
                    <a:lstStyle/>
                    <a:p>
                      <a:r>
                        <a:rPr lang="en-IN" sz="14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Collecting</a:t>
                      </a:r>
                      <a:r>
                        <a:rPr lang="en-IN" sz="1400" baseline="0" dirty="0"/>
                        <a:t> hardware components on the reasonable price</a:t>
                      </a:r>
                      <a:endParaRPr lang="en-IN" sz="1400" dirty="0"/>
                    </a:p>
                  </a:txBody>
                  <a:tcPr/>
                </a:tc>
                <a:tc>
                  <a:txBody>
                    <a:bodyPr/>
                    <a:lstStyle/>
                    <a:p>
                      <a:r>
                        <a:rPr lang="en-IN" sz="1400" dirty="0"/>
                        <a:t>15</a:t>
                      </a:r>
                      <a:r>
                        <a:rPr lang="en-IN" sz="1400" baseline="0" dirty="0"/>
                        <a:t> SEPT-30SEPT</a:t>
                      </a:r>
                      <a:endParaRPr lang="en-IN" sz="1400" dirty="0"/>
                    </a:p>
                  </a:txBody>
                  <a:tcPr/>
                </a:tc>
                <a:tc>
                  <a:txBody>
                    <a:bodyPr/>
                    <a:lstStyle/>
                    <a:p>
                      <a:r>
                        <a:rPr lang="en-IN" sz="1400" dirty="0"/>
                        <a:t>Completed</a:t>
                      </a:r>
                    </a:p>
                  </a:txBody>
                  <a:tcPr/>
                </a:tc>
                <a:tc>
                  <a:txBody>
                    <a:bodyPr/>
                    <a:lstStyle/>
                    <a:p>
                      <a:r>
                        <a:rPr lang="en-IN" sz="1400" dirty="0"/>
                        <a:t>Purchased  Lilypad</a:t>
                      </a:r>
                      <a:r>
                        <a:rPr lang="en-IN" sz="1400" baseline="0" dirty="0"/>
                        <a:t> </a:t>
                      </a:r>
                      <a:r>
                        <a:rPr lang="en-IN" sz="1400" baseline="0" dirty="0" smtClean="0"/>
                        <a:t>Arduino, FTDI driver, Pulse </a:t>
                      </a:r>
                      <a:r>
                        <a:rPr lang="en-IN" sz="1400" baseline="0" dirty="0"/>
                        <a:t>Sensor </a:t>
                      </a:r>
                      <a:r>
                        <a:rPr lang="en-IN" sz="1400" baseline="0" dirty="0" smtClean="0"/>
                        <a:t>&amp; LM35.</a:t>
                      </a:r>
                      <a:endParaRPr lang="en-IN" sz="1400" dirty="0"/>
                    </a:p>
                  </a:txBody>
                  <a:tcPr/>
                </a:tc>
              </a:tr>
              <a:tr h="514102">
                <a:tc>
                  <a:txBody>
                    <a:bodyPr/>
                    <a:lstStyle/>
                    <a:p>
                      <a:r>
                        <a:rPr lang="en-IN" sz="1400" dirty="0"/>
                        <a:t>3.</a:t>
                      </a:r>
                    </a:p>
                  </a:txBody>
                  <a:tcPr/>
                </a:tc>
                <a:tc>
                  <a:txBody>
                    <a:bodyPr/>
                    <a:lstStyle/>
                    <a:p>
                      <a:r>
                        <a:rPr lang="en-IN" sz="1400" dirty="0"/>
                        <a:t>Getting</a:t>
                      </a:r>
                      <a:r>
                        <a:rPr lang="en-IN" sz="1400" baseline="0" dirty="0"/>
                        <a:t>  started with </a:t>
                      </a:r>
                      <a:r>
                        <a:rPr lang="en-IN" sz="1400" baseline="0" dirty="0" smtClean="0"/>
                        <a:t>LilyPad Arduino</a:t>
                      </a:r>
                      <a:endParaRPr lang="en-IN" sz="1400" dirty="0"/>
                    </a:p>
                  </a:txBody>
                  <a:tcPr/>
                </a:tc>
                <a:tc>
                  <a:txBody>
                    <a:bodyPr/>
                    <a:lstStyle/>
                    <a:p>
                      <a:r>
                        <a:rPr lang="en-IN" sz="1400" dirty="0"/>
                        <a:t>1</a:t>
                      </a:r>
                      <a:r>
                        <a:rPr lang="en-IN" sz="1400" baseline="0" dirty="0"/>
                        <a:t> OCT-15 OCT</a:t>
                      </a:r>
                      <a:endParaRPr lang="en-IN" sz="1400" dirty="0"/>
                    </a:p>
                  </a:txBody>
                  <a:tcPr/>
                </a:tc>
                <a:tc>
                  <a:txBody>
                    <a:bodyPr/>
                    <a:lstStyle/>
                    <a:p>
                      <a:r>
                        <a:rPr lang="en-IN" sz="1400" dirty="0"/>
                        <a:t>Completed</a:t>
                      </a:r>
                    </a:p>
                  </a:txBody>
                  <a:tcPr/>
                </a:tc>
                <a:tc>
                  <a:txBody>
                    <a:bodyPr/>
                    <a:lstStyle/>
                    <a:p>
                      <a:r>
                        <a:rPr lang="en-IN" sz="1400" dirty="0"/>
                        <a:t>Learnt</a:t>
                      </a:r>
                      <a:r>
                        <a:rPr lang="en-IN" sz="1400" baseline="0" dirty="0"/>
                        <a:t> </a:t>
                      </a:r>
                      <a:r>
                        <a:rPr lang="en-IN" sz="1400" baseline="0" dirty="0" smtClean="0"/>
                        <a:t>LilyPad  Arduino </a:t>
                      </a:r>
                      <a:r>
                        <a:rPr lang="en-IN" sz="1400" baseline="0" dirty="0"/>
                        <a:t>and its architecture</a:t>
                      </a:r>
                      <a:endParaRPr lang="en-IN" sz="1400" dirty="0"/>
                    </a:p>
                  </a:txBody>
                  <a:tcPr/>
                </a:tc>
              </a:tr>
              <a:tr h="514102">
                <a:tc>
                  <a:txBody>
                    <a:bodyPr/>
                    <a:lstStyle/>
                    <a:p>
                      <a:r>
                        <a:rPr lang="en-IN" sz="1400" dirty="0"/>
                        <a:t>4.</a:t>
                      </a:r>
                    </a:p>
                  </a:txBody>
                  <a:tcPr/>
                </a:tc>
                <a:tc>
                  <a:txBody>
                    <a:bodyPr/>
                    <a:lstStyle/>
                    <a:p>
                      <a:r>
                        <a:rPr lang="en-IN" sz="1400" dirty="0"/>
                        <a:t>Interfacing</a:t>
                      </a:r>
                      <a:r>
                        <a:rPr lang="en-IN" sz="1400" baseline="0" dirty="0"/>
                        <a:t> the pulse sensor &amp; </a:t>
                      </a:r>
                      <a:r>
                        <a:rPr lang="en-IN" sz="1400" baseline="0" dirty="0" smtClean="0"/>
                        <a:t>TM1637 </a:t>
                      </a:r>
                      <a:r>
                        <a:rPr lang="en-IN" sz="1400" baseline="0" dirty="0"/>
                        <a:t>module</a:t>
                      </a:r>
                      <a:endParaRPr lang="en-IN" sz="1400" dirty="0"/>
                    </a:p>
                  </a:txBody>
                  <a:tcPr/>
                </a:tc>
                <a:tc>
                  <a:txBody>
                    <a:bodyPr/>
                    <a:lstStyle/>
                    <a:p>
                      <a:r>
                        <a:rPr lang="en-IN" sz="1400" dirty="0"/>
                        <a:t>15-OCT-25</a:t>
                      </a:r>
                      <a:r>
                        <a:rPr lang="en-IN" sz="1400" baseline="0" dirty="0"/>
                        <a:t> OCT</a:t>
                      </a:r>
                      <a:endParaRPr lang="en-IN" sz="1400" dirty="0"/>
                    </a:p>
                  </a:txBody>
                  <a:tcPr/>
                </a:tc>
                <a:tc>
                  <a:txBody>
                    <a:bodyPr/>
                    <a:lstStyle/>
                    <a:p>
                      <a:r>
                        <a:rPr lang="en-IN" sz="1400" dirty="0"/>
                        <a:t>Completed</a:t>
                      </a:r>
                    </a:p>
                  </a:txBody>
                  <a:tcPr/>
                </a:tc>
                <a:tc>
                  <a:txBody>
                    <a:bodyPr/>
                    <a:lstStyle/>
                    <a:p>
                      <a:r>
                        <a:rPr lang="en-IN" sz="1400" dirty="0"/>
                        <a:t>Interfacing</a:t>
                      </a:r>
                      <a:r>
                        <a:rPr lang="en-IN" sz="1400" baseline="0" dirty="0"/>
                        <a:t> the hardware  components</a:t>
                      </a:r>
                      <a:endParaRPr lang="en-IN" sz="1400" dirty="0"/>
                    </a:p>
                  </a:txBody>
                  <a:tcPr/>
                </a:tc>
              </a:tr>
              <a:tr h="664048">
                <a:tc>
                  <a:txBody>
                    <a:bodyPr/>
                    <a:lstStyle/>
                    <a:p>
                      <a:r>
                        <a:rPr lang="en-IN" sz="1400" dirty="0"/>
                        <a:t>5.</a:t>
                      </a:r>
                    </a:p>
                  </a:txBody>
                  <a:tcPr/>
                </a:tc>
                <a:tc>
                  <a:txBody>
                    <a:bodyPr/>
                    <a:lstStyle/>
                    <a:p>
                      <a:r>
                        <a:rPr lang="en-IN" sz="1400" dirty="0"/>
                        <a:t>Fabrication</a:t>
                      </a:r>
                      <a:r>
                        <a:rPr lang="en-IN" sz="1400" baseline="0" dirty="0"/>
                        <a:t> of glove</a:t>
                      </a:r>
                      <a:endParaRPr lang="en-IN" sz="1400" dirty="0"/>
                    </a:p>
                  </a:txBody>
                  <a:tcPr/>
                </a:tc>
                <a:tc>
                  <a:txBody>
                    <a:bodyPr/>
                    <a:lstStyle/>
                    <a:p>
                      <a:r>
                        <a:rPr lang="en-IN" sz="1400" dirty="0"/>
                        <a:t>25</a:t>
                      </a:r>
                      <a:r>
                        <a:rPr lang="en-IN" sz="1400" baseline="0" dirty="0"/>
                        <a:t> OCT-20NOV</a:t>
                      </a:r>
                      <a:endParaRPr lang="en-IN" sz="1400" dirty="0"/>
                    </a:p>
                  </a:txBody>
                  <a:tcPr/>
                </a:tc>
                <a:tc>
                  <a:txBody>
                    <a:bodyPr/>
                    <a:lstStyle/>
                    <a:p>
                      <a:r>
                        <a:rPr lang="en-IN" sz="1400" dirty="0"/>
                        <a:t>Completed</a:t>
                      </a:r>
                    </a:p>
                  </a:txBody>
                  <a:tcPr/>
                </a:tc>
                <a:tc>
                  <a:txBody>
                    <a:bodyPr/>
                    <a:lstStyle/>
                    <a:p>
                      <a:r>
                        <a:rPr lang="en-IN" sz="1400" dirty="0" smtClean="0"/>
                        <a:t>Stitching</a:t>
                      </a:r>
                      <a:r>
                        <a:rPr lang="en-IN" sz="1400" baseline="0" dirty="0" smtClean="0"/>
                        <a:t> </a:t>
                      </a:r>
                      <a:r>
                        <a:rPr lang="en-IN" sz="1400" baseline="0" dirty="0"/>
                        <a:t>and </a:t>
                      </a:r>
                      <a:r>
                        <a:rPr lang="en-IN" sz="1400" baseline="0" dirty="0" smtClean="0"/>
                        <a:t>connecting parts on  </a:t>
                      </a:r>
                      <a:r>
                        <a:rPr lang="en-IN" sz="1400" baseline="0" dirty="0"/>
                        <a:t>the glove</a:t>
                      </a:r>
                      <a:endParaRPr lang="en-IN" sz="1400" dirty="0"/>
                    </a:p>
                  </a:txBody>
                  <a:tcPr/>
                </a:tc>
              </a:tr>
              <a:tr h="664048">
                <a:tc>
                  <a:txBody>
                    <a:bodyPr/>
                    <a:lstStyle/>
                    <a:p>
                      <a:r>
                        <a:rPr lang="en-IN" sz="1400" dirty="0"/>
                        <a:t>6.</a:t>
                      </a:r>
                    </a:p>
                  </a:txBody>
                  <a:tcPr/>
                </a:tc>
                <a:tc>
                  <a:txBody>
                    <a:bodyPr/>
                    <a:lstStyle/>
                    <a:p>
                      <a:r>
                        <a:rPr lang="en-IN" sz="1400" dirty="0"/>
                        <a:t>Smart</a:t>
                      </a:r>
                      <a:r>
                        <a:rPr lang="en-IN" sz="1400" baseline="0" dirty="0"/>
                        <a:t>  Glove Coding</a:t>
                      </a:r>
                      <a:endParaRPr lang="en-IN" sz="1400" dirty="0"/>
                    </a:p>
                  </a:txBody>
                  <a:tcPr/>
                </a:tc>
                <a:tc>
                  <a:txBody>
                    <a:bodyPr/>
                    <a:lstStyle/>
                    <a:p>
                      <a:r>
                        <a:rPr lang="en-IN" sz="1400" dirty="0"/>
                        <a:t> </a:t>
                      </a:r>
                      <a:r>
                        <a:rPr lang="en-IN" sz="1400" baseline="0" dirty="0"/>
                        <a:t> 10  JAN-31 JAN</a:t>
                      </a:r>
                      <a:endParaRPr lang="en-IN" sz="1400" dirty="0"/>
                    </a:p>
                  </a:txBody>
                  <a:tcPr/>
                </a:tc>
                <a:tc>
                  <a:txBody>
                    <a:bodyPr/>
                    <a:lstStyle/>
                    <a:p>
                      <a:r>
                        <a:rPr lang="en-IN" sz="1400" dirty="0"/>
                        <a:t>Completed</a:t>
                      </a:r>
                    </a:p>
                  </a:txBody>
                  <a:tcPr/>
                </a:tc>
                <a:tc>
                  <a:txBody>
                    <a:bodyPr/>
                    <a:lstStyle/>
                    <a:p>
                      <a:r>
                        <a:rPr lang="en-IN" sz="1400" dirty="0"/>
                        <a:t>Configuring</a:t>
                      </a:r>
                      <a:r>
                        <a:rPr lang="en-IN" sz="1400" baseline="0" dirty="0"/>
                        <a:t>  the various ports of </a:t>
                      </a:r>
                      <a:r>
                        <a:rPr lang="en-IN" sz="1400" baseline="0" dirty="0" smtClean="0"/>
                        <a:t>Arduino, </a:t>
                      </a:r>
                      <a:endParaRPr lang="en-IN" sz="1400" dirty="0"/>
                    </a:p>
                  </a:txBody>
                  <a:tcPr/>
                </a:tc>
              </a:tr>
            </a:tbl>
          </a:graphicData>
        </a:graphic>
      </p:graphicFrame>
    </p:spTree>
    <p:extLst>
      <p:ext uri="{BB962C8B-B14F-4D97-AF65-F5344CB8AC3E}">
        <p14:creationId xmlns:p14="http://schemas.microsoft.com/office/powerpoint/2010/main" xmlns="" val="1704830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IN" sz="6000" u="sng" dirty="0" smtClean="0"/>
              <a:t>Work Plan</a:t>
            </a:r>
            <a:endParaRPr lang="en-IN" sz="6000" u="sng" dirty="0"/>
          </a:p>
        </p:txBody>
      </p:sp>
      <p:sp>
        <p:nvSpPr>
          <p:cNvPr id="3" name="Content Placeholder 2"/>
          <p:cNvSpPr>
            <a:spLocks noGrp="1"/>
          </p:cNvSpPr>
          <p:nvPr>
            <p:ph idx="1"/>
          </p:nvPr>
        </p:nvSpPr>
        <p:spPr>
          <a:xfrm>
            <a:off x="-1676400" y="9906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xmlns="" val="2561144509"/>
              </p:ext>
            </p:extLst>
          </p:nvPr>
        </p:nvGraphicFramePr>
        <p:xfrm>
          <a:off x="301625" y="1524000"/>
          <a:ext cx="8504240" cy="4693920"/>
        </p:xfrm>
        <a:graphic>
          <a:graphicData uri="http://schemas.openxmlformats.org/drawingml/2006/table">
            <a:tbl>
              <a:tblPr firstRow="1" bandRow="1">
                <a:tableStyleId>{5C22544A-7EE6-4342-B048-85BDC9FD1C3A}</a:tableStyleId>
              </a:tblPr>
              <a:tblGrid>
                <a:gridCol w="1700848"/>
                <a:gridCol w="1700848"/>
                <a:gridCol w="1700848"/>
                <a:gridCol w="1700848"/>
                <a:gridCol w="1700848"/>
              </a:tblGrid>
              <a:tr h="184106">
                <a:tc>
                  <a:txBody>
                    <a:bodyPr/>
                    <a:lstStyle/>
                    <a:p>
                      <a:r>
                        <a:rPr lang="en-IN" sz="1400" dirty="0"/>
                        <a:t>S.NO.</a:t>
                      </a:r>
                    </a:p>
                  </a:txBody>
                  <a:tcPr/>
                </a:tc>
                <a:tc>
                  <a:txBody>
                    <a:bodyPr/>
                    <a:lstStyle/>
                    <a:p>
                      <a:r>
                        <a:rPr lang="en-IN" sz="1400" dirty="0"/>
                        <a:t>PHASE</a:t>
                      </a:r>
                    </a:p>
                  </a:txBody>
                  <a:tcPr/>
                </a:tc>
                <a:tc>
                  <a:txBody>
                    <a:bodyPr/>
                    <a:lstStyle/>
                    <a:p>
                      <a:r>
                        <a:rPr lang="en-IN" sz="1400" dirty="0"/>
                        <a:t>DURATION</a:t>
                      </a:r>
                    </a:p>
                  </a:txBody>
                  <a:tcPr/>
                </a:tc>
                <a:tc>
                  <a:txBody>
                    <a:bodyPr/>
                    <a:lstStyle/>
                    <a:p>
                      <a:r>
                        <a:rPr lang="en-IN" sz="1400" dirty="0"/>
                        <a:t>STATUS</a:t>
                      </a:r>
                    </a:p>
                  </a:txBody>
                  <a:tcPr/>
                </a:tc>
                <a:tc>
                  <a:txBody>
                    <a:bodyPr/>
                    <a:lstStyle/>
                    <a:p>
                      <a:r>
                        <a:rPr lang="en-IN" sz="1400" dirty="0"/>
                        <a:t>REMARKS</a:t>
                      </a:r>
                    </a:p>
                  </a:txBody>
                  <a:tcPr/>
                </a:tc>
              </a:tr>
              <a:tr h="312981">
                <a:tc>
                  <a:txBody>
                    <a:bodyPr/>
                    <a:lstStyle/>
                    <a:p>
                      <a:r>
                        <a:rPr lang="en-IN" sz="1400" dirty="0"/>
                        <a:t>7.</a:t>
                      </a:r>
                    </a:p>
                  </a:txBody>
                  <a:tcPr/>
                </a:tc>
                <a:tc>
                  <a:txBody>
                    <a:bodyPr/>
                    <a:lstStyle/>
                    <a:p>
                      <a:r>
                        <a:rPr lang="en-IN" sz="1400" dirty="0"/>
                        <a:t>Testing</a:t>
                      </a:r>
                      <a:r>
                        <a:rPr lang="en-IN" sz="1400" baseline="0" dirty="0"/>
                        <a:t> the  glove</a:t>
                      </a:r>
                      <a:endParaRPr lang="en-IN" sz="1400" dirty="0"/>
                    </a:p>
                  </a:txBody>
                  <a:tcPr/>
                </a:tc>
                <a:tc>
                  <a:txBody>
                    <a:bodyPr/>
                    <a:lstStyle/>
                    <a:p>
                      <a:r>
                        <a:rPr lang="en-IN" sz="1400" dirty="0"/>
                        <a:t>1</a:t>
                      </a:r>
                      <a:r>
                        <a:rPr lang="en-IN" sz="1400" baseline="0" dirty="0"/>
                        <a:t> FEB-12 FEB</a:t>
                      </a:r>
                      <a:endParaRPr lang="en-IN" sz="1400" dirty="0"/>
                    </a:p>
                  </a:txBody>
                  <a:tcPr/>
                </a:tc>
                <a:tc>
                  <a:txBody>
                    <a:bodyPr/>
                    <a:lstStyle/>
                    <a:p>
                      <a:r>
                        <a:rPr lang="en-IN" sz="1400" dirty="0"/>
                        <a:t>Completed</a:t>
                      </a:r>
                    </a:p>
                  </a:txBody>
                  <a:tcPr/>
                </a:tc>
                <a:tc>
                  <a:txBody>
                    <a:bodyPr/>
                    <a:lstStyle/>
                    <a:p>
                      <a:r>
                        <a:rPr lang="en-IN" sz="1400" dirty="0"/>
                        <a:t>Glove</a:t>
                      </a:r>
                      <a:r>
                        <a:rPr lang="en-IN" sz="1400" baseline="0" dirty="0"/>
                        <a:t>  is working properly.</a:t>
                      </a:r>
                      <a:endParaRPr lang="en-IN" sz="1400" dirty="0"/>
                    </a:p>
                  </a:txBody>
                  <a:tcPr/>
                </a:tc>
              </a:tr>
              <a:tr h="441856">
                <a:tc>
                  <a:txBody>
                    <a:bodyPr/>
                    <a:lstStyle/>
                    <a:p>
                      <a:pPr marL="0" algn="l" rtl="0" eaLnBrk="1" latinLnBrk="0" hangingPunct="1"/>
                      <a:r>
                        <a:rPr kumimoji="0" lang="en-IN" sz="1400" kern="1200" dirty="0" smtClean="0">
                          <a:solidFill>
                            <a:schemeClr val="dk1"/>
                          </a:solidFill>
                          <a:latin typeface="+mn-lt"/>
                          <a:ea typeface="+mn-ea"/>
                          <a:cs typeface="+mn-cs"/>
                        </a:rPr>
                        <a:t>8.</a:t>
                      </a:r>
                      <a:endParaRPr kumimoji="0" lang="en-IN" sz="1400" kern="1200" dirty="0">
                        <a:solidFill>
                          <a:schemeClr val="dk1"/>
                        </a:solidFill>
                        <a:latin typeface="+mn-lt"/>
                        <a:ea typeface="+mn-ea"/>
                        <a:cs typeface="+mn-cs"/>
                      </a:endParaRPr>
                    </a:p>
                  </a:txBody>
                  <a:tcPr/>
                </a:tc>
                <a:tc>
                  <a:txBody>
                    <a:bodyPr/>
                    <a:lstStyle/>
                    <a:p>
                      <a:pPr marL="0" algn="l" rtl="0" eaLnBrk="1" latinLnBrk="0" hangingPunct="1"/>
                      <a:r>
                        <a:rPr kumimoji="0" lang="en-IN" sz="1400" kern="1200" dirty="0" smtClean="0">
                          <a:solidFill>
                            <a:schemeClr val="dk1"/>
                          </a:solidFill>
                          <a:latin typeface="+mn-lt"/>
                          <a:ea typeface="+mn-ea"/>
                          <a:cs typeface="+mn-cs"/>
                        </a:rPr>
                        <a:t>Interfacing the LM35 with Lilypad</a:t>
                      </a:r>
                      <a:endParaRPr kumimoji="0" lang="en-IN" sz="1400" kern="1200" dirty="0">
                        <a:solidFill>
                          <a:schemeClr val="dk1"/>
                        </a:solidFill>
                        <a:latin typeface="+mn-lt"/>
                        <a:ea typeface="+mn-ea"/>
                        <a:cs typeface="+mn-cs"/>
                      </a:endParaRPr>
                    </a:p>
                  </a:txBody>
                  <a:tcPr/>
                </a:tc>
                <a:tc>
                  <a:txBody>
                    <a:bodyPr/>
                    <a:lstStyle/>
                    <a:p>
                      <a:r>
                        <a:rPr lang="en-IN" sz="1400" dirty="0" smtClean="0"/>
                        <a:t>13 FEB-26 FEB</a:t>
                      </a:r>
                      <a:endParaRPr lang="en-IN" sz="1400" dirty="0"/>
                    </a:p>
                  </a:txBody>
                  <a:tcPr/>
                </a:tc>
                <a:tc>
                  <a:txBody>
                    <a:bodyPr/>
                    <a:lstStyle/>
                    <a:p>
                      <a:r>
                        <a:rPr lang="en-IN" sz="1400" dirty="0" smtClean="0"/>
                        <a:t>Completed</a:t>
                      </a:r>
                      <a:endParaRPr lang="en-IN" sz="1400" dirty="0"/>
                    </a:p>
                  </a:txBody>
                  <a:tcPr/>
                </a:tc>
                <a:tc>
                  <a:txBody>
                    <a:bodyPr/>
                    <a:lstStyle/>
                    <a:p>
                      <a:r>
                        <a:rPr lang="en-IN" sz="1400" dirty="0" smtClean="0"/>
                        <a:t>Interfacing and Stitching the component</a:t>
                      </a:r>
                      <a:endParaRPr lang="en-IN" sz="1400" dirty="0"/>
                    </a:p>
                  </a:txBody>
                  <a:tcPr/>
                </a:tc>
              </a:tr>
              <a:tr h="312981">
                <a:tc>
                  <a:txBody>
                    <a:bodyPr/>
                    <a:lstStyle/>
                    <a:p>
                      <a:r>
                        <a:rPr lang="en-IN" sz="1400" dirty="0" smtClean="0"/>
                        <a:t>9.</a:t>
                      </a:r>
                      <a:endParaRPr lang="en-IN" sz="1400" dirty="0"/>
                    </a:p>
                  </a:txBody>
                  <a:tcPr/>
                </a:tc>
                <a:tc>
                  <a:txBody>
                    <a:bodyPr/>
                    <a:lstStyle/>
                    <a:p>
                      <a:r>
                        <a:rPr lang="en-IN" sz="1400" dirty="0" smtClean="0"/>
                        <a:t>Updating the code to Lilypad</a:t>
                      </a:r>
                      <a:endParaRPr lang="en-IN" sz="1400" dirty="0"/>
                    </a:p>
                  </a:txBody>
                  <a:tcPr/>
                </a:tc>
                <a:tc>
                  <a:txBody>
                    <a:bodyPr/>
                    <a:lstStyle/>
                    <a:p>
                      <a:r>
                        <a:rPr lang="en-IN" sz="1400" dirty="0" smtClean="0"/>
                        <a:t>27 FEB-8</a:t>
                      </a:r>
                      <a:r>
                        <a:rPr lang="en-IN" sz="1400" baseline="0" dirty="0" smtClean="0"/>
                        <a:t> MAR</a:t>
                      </a:r>
                      <a:endParaRPr lang="en-IN" sz="1400" dirty="0"/>
                    </a:p>
                  </a:txBody>
                  <a:tcPr/>
                </a:tc>
                <a:tc>
                  <a:txBody>
                    <a:bodyPr/>
                    <a:lstStyle/>
                    <a:p>
                      <a:r>
                        <a:rPr lang="en-IN" sz="1400" dirty="0" smtClean="0"/>
                        <a:t>Completed</a:t>
                      </a:r>
                      <a:endParaRPr lang="en-IN" sz="1400" dirty="0"/>
                    </a:p>
                  </a:txBody>
                  <a:tcPr/>
                </a:tc>
                <a:tc>
                  <a:txBody>
                    <a:bodyPr/>
                    <a:lstStyle/>
                    <a:p>
                      <a:r>
                        <a:rPr lang="en-IN" sz="1400" dirty="0" smtClean="0"/>
                        <a:t>Configuring new ports</a:t>
                      </a:r>
                      <a:r>
                        <a:rPr lang="en-IN" sz="1400" baseline="0" dirty="0" smtClean="0"/>
                        <a:t> for the sensor </a:t>
                      </a:r>
                      <a:endParaRPr lang="en-IN" sz="1400" dirty="0"/>
                    </a:p>
                  </a:txBody>
                  <a:tcPr/>
                </a:tc>
              </a:tr>
              <a:tr h="570730">
                <a:tc>
                  <a:txBody>
                    <a:bodyPr/>
                    <a:lstStyle/>
                    <a:p>
                      <a:r>
                        <a:rPr lang="en-IN" sz="1400" dirty="0" smtClean="0"/>
                        <a:t>10.</a:t>
                      </a:r>
                    </a:p>
                  </a:txBody>
                  <a:tcPr/>
                </a:tc>
                <a:tc>
                  <a:txBody>
                    <a:bodyPr/>
                    <a:lstStyle/>
                    <a:p>
                      <a:r>
                        <a:rPr lang="en-IN" sz="1400" dirty="0" smtClean="0"/>
                        <a:t>Getting started with NodeMCU</a:t>
                      </a:r>
                      <a:endParaRPr lang="en-IN" sz="1400" dirty="0"/>
                    </a:p>
                  </a:txBody>
                  <a:tcPr/>
                </a:tc>
                <a:tc>
                  <a:txBody>
                    <a:bodyPr/>
                    <a:lstStyle/>
                    <a:p>
                      <a:r>
                        <a:rPr lang="en-IN" sz="1400" dirty="0" smtClean="0"/>
                        <a:t>9</a:t>
                      </a:r>
                      <a:r>
                        <a:rPr lang="en-IN" sz="1400" baseline="0" dirty="0" smtClean="0"/>
                        <a:t> </a:t>
                      </a:r>
                      <a:r>
                        <a:rPr lang="en-IN" sz="1400" dirty="0" smtClean="0"/>
                        <a:t>MAR-22 MAR</a:t>
                      </a:r>
                      <a:endParaRPr lang="en-IN" sz="1400" dirty="0"/>
                    </a:p>
                  </a:txBody>
                  <a:tcPr/>
                </a:tc>
                <a:tc>
                  <a:txBody>
                    <a:bodyPr/>
                    <a:lstStyle/>
                    <a:p>
                      <a:r>
                        <a:rPr lang="en-IN" sz="1400" dirty="0" smtClean="0"/>
                        <a:t>Completed</a:t>
                      </a:r>
                      <a:endParaRPr lang="en-IN" sz="1400" dirty="0"/>
                    </a:p>
                  </a:txBody>
                  <a:tcPr/>
                </a:tc>
                <a:tc>
                  <a:txBody>
                    <a:bodyPr/>
                    <a:lstStyle/>
                    <a:p>
                      <a:r>
                        <a:rPr lang="en-IN" sz="1400" dirty="0" smtClean="0"/>
                        <a:t>Learnt NodeMCU specifications working and Architecture</a:t>
                      </a:r>
                      <a:endParaRPr lang="en-IN" sz="1400" dirty="0"/>
                    </a:p>
                  </a:txBody>
                  <a:tcPr/>
                </a:tc>
              </a:tr>
              <a:tr h="699605">
                <a:tc>
                  <a:txBody>
                    <a:bodyPr/>
                    <a:lstStyle/>
                    <a:p>
                      <a:r>
                        <a:rPr lang="en-IN" sz="1400" dirty="0" smtClean="0"/>
                        <a:t>11.</a:t>
                      </a:r>
                    </a:p>
                  </a:txBody>
                  <a:tcPr/>
                </a:tc>
                <a:tc>
                  <a:txBody>
                    <a:bodyPr/>
                    <a:lstStyle/>
                    <a:p>
                      <a:r>
                        <a:rPr lang="en-IN" sz="1400" dirty="0" smtClean="0"/>
                        <a:t>Interfacing and coding Node</a:t>
                      </a:r>
                      <a:r>
                        <a:rPr lang="en-IN" sz="1400" baseline="0" dirty="0" smtClean="0"/>
                        <a:t> MCU with LilyPad</a:t>
                      </a:r>
                      <a:endParaRPr lang="en-IN" sz="1400" dirty="0"/>
                    </a:p>
                  </a:txBody>
                  <a:tcPr/>
                </a:tc>
                <a:tc>
                  <a:txBody>
                    <a:bodyPr/>
                    <a:lstStyle/>
                    <a:p>
                      <a:r>
                        <a:rPr lang="en-IN" sz="1400" dirty="0" smtClean="0"/>
                        <a:t>23 MAR – 14</a:t>
                      </a:r>
                      <a:r>
                        <a:rPr lang="en-IN" sz="1400" baseline="0" dirty="0" smtClean="0"/>
                        <a:t> APR</a:t>
                      </a:r>
                      <a:endParaRPr lang="en-IN" sz="1400" dirty="0"/>
                    </a:p>
                  </a:txBody>
                  <a:tcPr/>
                </a:tc>
                <a:tc>
                  <a:txBody>
                    <a:bodyPr/>
                    <a:lstStyle/>
                    <a:p>
                      <a:r>
                        <a:rPr lang="en-IN" sz="1400" dirty="0" smtClean="0"/>
                        <a:t>pending</a:t>
                      </a:r>
                      <a:endParaRPr lang="en-IN" sz="1400" dirty="0"/>
                    </a:p>
                  </a:txBody>
                  <a:tcPr/>
                </a:tc>
                <a:tc>
                  <a:txBody>
                    <a:bodyPr/>
                    <a:lstStyle/>
                    <a:p>
                      <a:r>
                        <a:rPr lang="en-IN" sz="1400" dirty="0" smtClean="0"/>
                        <a:t>Configuring ports for Node MCU in</a:t>
                      </a:r>
                      <a:r>
                        <a:rPr lang="en-IN" sz="1400" baseline="0" dirty="0" smtClean="0"/>
                        <a:t> Existing code and interfacing with Lilypad</a:t>
                      </a:r>
                      <a:endParaRPr lang="en-IN" sz="1400" dirty="0"/>
                    </a:p>
                  </a:txBody>
                  <a:tcPr/>
                </a:tc>
              </a:tr>
              <a:tr h="312981">
                <a:tc>
                  <a:txBody>
                    <a:bodyPr/>
                    <a:lstStyle/>
                    <a:p>
                      <a:r>
                        <a:rPr lang="en-IN" sz="1400" dirty="0" smtClean="0"/>
                        <a:t>12.</a:t>
                      </a:r>
                    </a:p>
                  </a:txBody>
                  <a:tcPr/>
                </a:tc>
                <a:tc>
                  <a:txBody>
                    <a:bodyPr/>
                    <a:lstStyle/>
                    <a:p>
                      <a:r>
                        <a:rPr lang="en-IN" sz="1400" dirty="0"/>
                        <a:t>Connecting to the </a:t>
                      </a:r>
                      <a:r>
                        <a:rPr lang="en-IN" sz="1400" baseline="0" dirty="0"/>
                        <a:t> </a:t>
                      </a:r>
                      <a:r>
                        <a:rPr lang="en-IN" sz="1400" baseline="0" dirty="0" smtClean="0"/>
                        <a:t>IoT</a:t>
                      </a:r>
                      <a:endParaRPr lang="en-IN" sz="1400" dirty="0"/>
                    </a:p>
                  </a:txBody>
                  <a:tcPr/>
                </a:tc>
                <a:tc>
                  <a:txBody>
                    <a:bodyPr/>
                    <a:lstStyle/>
                    <a:p>
                      <a:r>
                        <a:rPr lang="en-IN" sz="1400" dirty="0" smtClean="0"/>
                        <a:t>15 APR- 3 MAY</a:t>
                      </a:r>
                      <a:endParaRPr lang="en-IN" sz="1400" dirty="0"/>
                    </a:p>
                  </a:txBody>
                  <a:tcPr/>
                </a:tc>
                <a:tc>
                  <a:txBody>
                    <a:bodyPr/>
                    <a:lstStyle/>
                    <a:p>
                      <a:r>
                        <a:rPr lang="en-IN" sz="1400" dirty="0" smtClean="0"/>
                        <a:t>Pending</a:t>
                      </a:r>
                      <a:endParaRPr lang="en-IN" sz="1400" dirty="0"/>
                    </a:p>
                  </a:txBody>
                  <a:tcPr/>
                </a:tc>
                <a:tc>
                  <a:txBody>
                    <a:bodyPr/>
                    <a:lstStyle/>
                    <a:p>
                      <a:r>
                        <a:rPr lang="en-IN" sz="1400" dirty="0" smtClean="0"/>
                        <a:t>Data is accessible on ThingSpeak</a:t>
                      </a:r>
                      <a:endParaRPr lang="en-IN" sz="1400" dirty="0"/>
                    </a:p>
                  </a:txBody>
                  <a:tcPr/>
                </a:tc>
              </a:tr>
            </a:tbl>
          </a:graphicData>
        </a:graphic>
      </p:graphicFrame>
    </p:spTree>
    <p:extLst>
      <p:ext uri="{BB962C8B-B14F-4D97-AF65-F5344CB8AC3E}">
        <p14:creationId xmlns:p14="http://schemas.microsoft.com/office/powerpoint/2010/main" xmlns="" val="2499946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4389120"/>
          </a:xfrm>
        </p:spPr>
        <p:txBody>
          <a:bodyPr>
            <a:normAutofit fontScale="85000" lnSpcReduction="20000"/>
          </a:bodyPr>
          <a:lstStyle/>
          <a:p>
            <a:pPr marL="0" indent="0">
              <a:buNone/>
            </a:pPr>
            <a:r>
              <a:rPr lang="en-IN" dirty="0" smtClean="0"/>
              <a:t>Wearable </a:t>
            </a:r>
            <a:r>
              <a:rPr lang="en-IN" dirty="0"/>
              <a:t>technology  plays a prominent role in today’s health care transformation.</a:t>
            </a:r>
          </a:p>
          <a:p>
            <a:pPr marL="0" indent="0"/>
            <a:endParaRPr lang="en-IN" b="1" i="1" u="sng" dirty="0"/>
          </a:p>
          <a:p>
            <a:pPr marL="0" indent="0"/>
            <a:r>
              <a:rPr lang="en-IN" b="1" i="1" u="sng" dirty="0"/>
              <a:t>In the medical field</a:t>
            </a:r>
            <a:r>
              <a:rPr lang="en-IN" dirty="0"/>
              <a:t>, wearable tech could be used to monitor the vital science, minor diseases and monitor the patient at all time or during a epidemic or global pandemic.</a:t>
            </a:r>
          </a:p>
          <a:p>
            <a:pPr marL="0" indent="0"/>
            <a:endParaRPr lang="en-IN" dirty="0"/>
          </a:p>
          <a:p>
            <a:pPr marL="0" indent="0"/>
            <a:r>
              <a:rPr lang="en-IN" b="1" i="1" u="sng" dirty="0"/>
              <a:t>For security and safety purposes</a:t>
            </a:r>
            <a:r>
              <a:rPr lang="en-IN" dirty="0"/>
              <a:t>, it can be used in military to provide  environment surveillance, remote team monitoring and real time data acquisition.</a:t>
            </a:r>
          </a:p>
          <a:p>
            <a:pPr marL="0" indent="0"/>
            <a:endParaRPr lang="en-IN" b="1" i="1" u="sng" dirty="0"/>
          </a:p>
          <a:p>
            <a:pPr marL="0" indent="0"/>
            <a:r>
              <a:rPr lang="en-IN" b="1" i="1" u="sng" dirty="0"/>
              <a:t>In the field of Sports and Fitness</a:t>
            </a:r>
            <a:r>
              <a:rPr lang="en-IN" dirty="0"/>
              <a:t>, devices can be made for physiology monitoring, sports performance ,posture monitoring, etc  to provide insights and prevent injuries.</a:t>
            </a:r>
          </a:p>
          <a:p>
            <a:pPr marL="0" indent="0">
              <a:buNone/>
            </a:pPr>
            <a:endParaRPr lang="en-IN"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10503875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US" sz="6000" u="sng" dirty="0" smtClean="0"/>
              <a:t>Objectives</a:t>
            </a:r>
            <a:endParaRPr lang="en-US" sz="6000" u="sng" dirty="0"/>
          </a:p>
        </p:txBody>
      </p:sp>
      <p:sp>
        <p:nvSpPr>
          <p:cNvPr id="3" name="Content Placeholder 2"/>
          <p:cNvSpPr>
            <a:spLocks noGrp="1"/>
          </p:cNvSpPr>
          <p:nvPr>
            <p:ph idx="1"/>
          </p:nvPr>
        </p:nvSpPr>
        <p:spPr>
          <a:xfrm>
            <a:off x="457200" y="1935480"/>
            <a:ext cx="5638800" cy="4389120"/>
          </a:xfrm>
        </p:spPr>
        <p:txBody>
          <a:bodyPr>
            <a:normAutofit/>
          </a:bodyPr>
          <a:lstStyle/>
          <a:p>
            <a:pPr marL="0" indent="0" algn="just">
              <a:buNone/>
            </a:pPr>
            <a:r>
              <a:rPr lang="en-IN" sz="2200" dirty="0"/>
              <a:t>To </a:t>
            </a:r>
            <a:r>
              <a:rPr lang="en-IN" sz="2200" dirty="0" smtClean="0"/>
              <a:t>design </a:t>
            </a:r>
            <a:r>
              <a:rPr lang="en-IN" sz="2200" dirty="0"/>
              <a:t>Glove </a:t>
            </a:r>
            <a:r>
              <a:rPr lang="en-IN" sz="2200" dirty="0" smtClean="0"/>
              <a:t>for </a:t>
            </a:r>
            <a:r>
              <a:rPr lang="en-IN" sz="2200" dirty="0"/>
              <a:t>m</a:t>
            </a:r>
            <a:r>
              <a:rPr lang="en-IN" sz="2200" dirty="0" smtClean="0"/>
              <a:t>onitoring :</a:t>
            </a:r>
          </a:p>
          <a:p>
            <a:pPr marL="0" indent="0" algn="just">
              <a:buNone/>
            </a:pPr>
            <a:endParaRPr lang="en-IN" sz="2200" dirty="0"/>
          </a:p>
          <a:p>
            <a:pPr algn="just"/>
            <a:r>
              <a:rPr lang="en-IN" sz="2200" dirty="0" smtClean="0"/>
              <a:t>Patient’s </a:t>
            </a:r>
            <a:r>
              <a:rPr lang="en-IN" sz="2200" dirty="0"/>
              <a:t>Pulse Rate Per </a:t>
            </a:r>
            <a:r>
              <a:rPr lang="en-IN" sz="2200" dirty="0" smtClean="0"/>
              <a:t>Minute</a:t>
            </a:r>
            <a:endParaRPr lang="en-IN" sz="2200" dirty="0"/>
          </a:p>
          <a:p>
            <a:pPr algn="just"/>
            <a:r>
              <a:rPr lang="en-IN" sz="2200" dirty="0"/>
              <a:t>Body </a:t>
            </a:r>
            <a:r>
              <a:rPr lang="en-IN" sz="2200" dirty="0" smtClean="0"/>
              <a:t>Temperature</a:t>
            </a:r>
          </a:p>
          <a:p>
            <a:pPr algn="just"/>
            <a:r>
              <a:rPr lang="en-IN" sz="2200" dirty="0" smtClean="0"/>
              <a:t>Display the readings</a:t>
            </a:r>
            <a:endParaRPr lang="en-IN" sz="2200" dirty="0"/>
          </a:p>
          <a:p>
            <a:pPr algn="just"/>
            <a:r>
              <a:rPr lang="en-IN" sz="2200" dirty="0" smtClean="0"/>
              <a:t>Connect the </a:t>
            </a:r>
            <a:r>
              <a:rPr lang="en-IN" sz="2200" dirty="0"/>
              <a:t>Smart Glove With </a:t>
            </a:r>
            <a:r>
              <a:rPr lang="en-IN" sz="2200" dirty="0" smtClean="0"/>
              <a:t>IOT Platform </a:t>
            </a:r>
            <a:r>
              <a:rPr lang="en-IN" sz="2200" dirty="0"/>
              <a:t>For Monitoring Patient Health Remotely</a:t>
            </a:r>
          </a:p>
          <a:p>
            <a:pPr marL="0" indent="0">
              <a:buNone/>
            </a:pPr>
            <a:endParaRPr lang="en-US"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2" descr="Image result for happy heart with docto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6808" t="6921" r="7952" b="11546"/>
          <a:stretch/>
        </p:blipFill>
        <p:spPr bwMode="auto">
          <a:xfrm>
            <a:off x="6705600" y="2090192"/>
            <a:ext cx="1812381" cy="1872208"/>
          </a:xfrm>
          <a:prstGeom prst="roundRect">
            <a:avLst>
              <a:gd name="adj" fmla="val 0"/>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8229600" cy="4389120"/>
          </a:xfrm>
        </p:spPr>
        <p:txBody>
          <a:bodyPr>
            <a:noAutofit/>
          </a:bodyPr>
          <a:lstStyle/>
          <a:p>
            <a:pPr>
              <a:buNone/>
            </a:pPr>
            <a:r>
              <a:rPr lang="en-IN" sz="2200" b="1" dirty="0" smtClean="0"/>
              <a:t>Some Examples</a:t>
            </a:r>
          </a:p>
          <a:p>
            <a:pPr algn="just">
              <a:buFont typeface="Wingdings" pitchFamily="2" charset="2"/>
              <a:buChar char="Ø"/>
            </a:pPr>
            <a:r>
              <a:rPr lang="en-IN" sz="2200" dirty="0" smtClean="0"/>
              <a:t>Several </a:t>
            </a:r>
            <a:r>
              <a:rPr lang="en-IN" sz="2200" dirty="0"/>
              <a:t>wearable systems [1] have been reported in the literature to monitor the health and diagnosing the patients with arthritis, heart diseases etc.  </a:t>
            </a:r>
            <a:endParaRPr lang="en-IN" sz="2200" dirty="0" smtClean="0"/>
          </a:p>
          <a:p>
            <a:pPr algn="just">
              <a:buFont typeface="Wingdings" pitchFamily="2" charset="2"/>
              <a:buChar char="Ø"/>
            </a:pPr>
            <a:endParaRPr lang="en-IN" sz="2200" dirty="0" smtClean="0"/>
          </a:p>
          <a:p>
            <a:pPr algn="just">
              <a:buFont typeface="Wingdings" pitchFamily="2" charset="2"/>
              <a:buChar char="Ø"/>
            </a:pPr>
            <a:r>
              <a:rPr lang="en-IN" sz="2200" dirty="0"/>
              <a:t>Kumar K R et.al [2] proposed a sensor loaded glove with a complete unit to assist paralytic patients. The system converted the finger bending of the patient into auditory speech</a:t>
            </a:r>
            <a:r>
              <a:rPr lang="en-IN" sz="2200" dirty="0" smtClean="0"/>
              <a:t>.</a:t>
            </a:r>
          </a:p>
          <a:p>
            <a:pPr algn="just">
              <a:buFont typeface="Wingdings" pitchFamily="2" charset="2"/>
              <a:buChar char="Ø"/>
            </a:pPr>
            <a:endParaRPr lang="en-IN" sz="2200" dirty="0" smtClean="0"/>
          </a:p>
          <a:p>
            <a:pPr algn="just">
              <a:buFont typeface="Wingdings" pitchFamily="2" charset="2"/>
              <a:buChar char="Ø"/>
            </a:pPr>
            <a:r>
              <a:rPr lang="en-IN" sz="2200" dirty="0"/>
              <a:t>Luay Fraiwan et.al[3] proposed a glove for monitoring mental health. The primary function of this glove was to continuously monitor changes in skin temperature, galvanic skin resistance, and heart rate </a:t>
            </a:r>
            <a:r>
              <a:rPr lang="en-IN" sz="2200" dirty="0" smtClean="0"/>
              <a:t>variability.</a:t>
            </a:r>
          </a:p>
          <a:p>
            <a:pPr algn="just">
              <a:buFont typeface="Wingdings" pitchFamily="2" charset="2"/>
              <a:buChar char="Ø"/>
            </a:pPr>
            <a:endParaRPr lang="en-IN" sz="1650" dirty="0" smtClean="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1896509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8229600" cy="4389120"/>
          </a:xfrm>
        </p:spPr>
        <p:txBody>
          <a:bodyPr>
            <a:noAutofit/>
          </a:bodyPr>
          <a:lstStyle/>
          <a:p>
            <a:pPr algn="just">
              <a:buNone/>
            </a:pPr>
            <a:endParaRPr lang="en-IN" sz="2200" dirty="0" smtClean="0"/>
          </a:p>
          <a:p>
            <a:pPr algn="just">
              <a:buFont typeface="Wingdings" pitchFamily="2" charset="2"/>
              <a:buChar char="Ø"/>
            </a:pPr>
            <a:r>
              <a:rPr lang="en-IN" sz="2200" dirty="0" smtClean="0"/>
              <a:t>G. Mahammad Gouse et.al[4] proposed a wearable system for hand gesture recognition.</a:t>
            </a:r>
          </a:p>
          <a:p>
            <a:pPr algn="just">
              <a:buFont typeface="Wingdings" pitchFamily="2" charset="2"/>
              <a:buChar char="Ø"/>
            </a:pPr>
            <a:endParaRPr lang="en-IN" sz="2200" dirty="0" smtClean="0"/>
          </a:p>
          <a:p>
            <a:pPr algn="just">
              <a:buFont typeface="Wingdings" pitchFamily="2" charset="2"/>
              <a:buChar char="Ø"/>
            </a:pPr>
            <a:r>
              <a:rPr lang="en-IN" sz="2200" dirty="0" smtClean="0"/>
              <a:t>Ribin Jones S.B et.al[5] designed a health Monitoring wearable glove which can be worn and used to display the heart rate of any individual on the display mounted on the glove.</a:t>
            </a:r>
            <a:endParaRPr lang="en-IN" sz="22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spTree>
    <p:extLst>
      <p:ext uri="{BB962C8B-B14F-4D97-AF65-F5344CB8AC3E}">
        <p14:creationId xmlns:p14="http://schemas.microsoft.com/office/powerpoint/2010/main" xmlns="" val="1896509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US" sz="6000" u="sng" dirty="0" smtClean="0"/>
              <a:t>Hardware Required</a:t>
            </a:r>
            <a:endParaRPr lang="en-IN" sz="5400" u="sng" dirty="0"/>
          </a:p>
        </p:txBody>
      </p:sp>
      <p:sp>
        <p:nvSpPr>
          <p:cNvPr id="3" name="Content Placeholder 2"/>
          <p:cNvSpPr>
            <a:spLocks noGrp="1"/>
          </p:cNvSpPr>
          <p:nvPr>
            <p:ph idx="1"/>
          </p:nvPr>
        </p:nvSpPr>
        <p:spPr>
          <a:xfrm>
            <a:off x="-2362200" y="685800"/>
            <a:ext cx="45719" cy="45719"/>
          </a:xfrm>
        </p:spPr>
        <p:txBody>
          <a:bodyPr>
            <a:normAutofit fontScale="25000" lnSpcReduction="20000"/>
          </a:bodyPr>
          <a:lstStyle/>
          <a:p>
            <a:pPr marL="0" indent="0">
              <a:buNone/>
            </a:pPr>
            <a:r>
              <a:rPr lang="en-IN" sz="100" dirty="0" smtClean="0"/>
              <a:t>.</a:t>
            </a:r>
            <a:endParaRPr lang="en-IN" sz="100" dirty="0"/>
          </a:p>
        </p:txBody>
      </p:sp>
      <p:sp>
        <p:nvSpPr>
          <p:cNvPr id="4" name="Footer Placeholder 3"/>
          <p:cNvSpPr>
            <a:spLocks noGrp="1"/>
          </p:cNvSpPr>
          <p:nvPr>
            <p:ph type="ftr" sz="quarter" idx="11"/>
          </p:nvPr>
        </p:nvSpPr>
        <p:spPr/>
        <p:txBody>
          <a:bodyPr/>
          <a:lstStyle/>
          <a:p>
            <a:r>
              <a:rPr lang="en-US" dirty="0" smtClean="0"/>
              <a:t>Inderprastha Engineering College, Ghaziabad, UP</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90800" y="4495800"/>
            <a:ext cx="6553200" cy="236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 y="4800600"/>
            <a:ext cx="1916906" cy="15129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Content Placeholder 2"/>
          <p:cNvSpPr txBox="1">
            <a:spLocks/>
          </p:cNvSpPr>
          <p:nvPr/>
        </p:nvSpPr>
        <p:spPr>
          <a:xfrm>
            <a:off x="457200" y="1600200"/>
            <a:ext cx="8229600" cy="4876800"/>
          </a:xfrm>
          <a:prstGeom prst="rect">
            <a:avLst/>
          </a:prstGeom>
        </p:spPr>
        <p:txBody>
          <a:bodyPr vert="horz">
            <a:normAutofit fontScale="92500" lnSpcReduction="1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Lilypad Arduino</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lang="en-US" sz="2400" dirty="0" smtClean="0"/>
              <a:t>TM1637 display</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FDTI Board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LM35 Sensor</a:t>
            </a:r>
          </a:p>
          <a:p>
            <a:pPr marL="274320" lvl="0" indent="-274320">
              <a:spcBef>
                <a:spcPct val="20000"/>
              </a:spcBef>
              <a:buClr>
                <a:schemeClr val="accent3"/>
              </a:buClr>
              <a:buSzPct val="95000"/>
              <a:buFont typeface="Wingdings 2"/>
              <a:buChar char=""/>
            </a:pPr>
            <a:r>
              <a:rPr lang="en-IN" sz="2400" dirty="0" smtClean="0"/>
              <a:t>SN-11574 Sensor </a:t>
            </a:r>
          </a:p>
          <a:p>
            <a:pPr marL="274320" lvl="0" indent="-274320">
              <a:spcBef>
                <a:spcPct val="20000"/>
              </a:spcBef>
              <a:buClr>
                <a:schemeClr val="accent3"/>
              </a:buClr>
              <a:buSzPct val="95000"/>
              <a:buFont typeface="Wingdings 2"/>
              <a:buChar char=""/>
            </a:pPr>
            <a:r>
              <a:rPr lang="en-IN" sz="2400" dirty="0" smtClean="0"/>
              <a:t>Wi-Fi Module(Node MCU)</a:t>
            </a:r>
          </a:p>
          <a:p>
            <a:pPr marL="274320" lvl="0" indent="-274320">
              <a:spcBef>
                <a:spcPct val="20000"/>
              </a:spcBef>
              <a:buClr>
                <a:schemeClr val="accent3"/>
              </a:buClr>
              <a:buSzPct val="95000"/>
              <a:buFont typeface="Wingdings 2"/>
              <a:buChar char=""/>
            </a:pPr>
            <a:r>
              <a:rPr lang="en-IN" sz="2400" dirty="0" smtClean="0"/>
              <a:t>Glove</a:t>
            </a:r>
          </a:p>
          <a:p>
            <a:pPr marL="274320" lvl="0" indent="-274320">
              <a:spcBef>
                <a:spcPct val="20000"/>
              </a:spcBef>
              <a:buClr>
                <a:schemeClr val="accent3"/>
              </a:buClr>
              <a:buSzPct val="95000"/>
              <a:buFont typeface="Wingdings 2"/>
              <a:buChar char=""/>
            </a:pPr>
            <a:r>
              <a:rPr lang="en-IN" sz="2400" dirty="0" smtClean="0"/>
              <a:t>Conducting Thread and other accessories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5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5200" b="0" i="0" u="none" strike="noStrike" kern="1200" cap="none" spc="0" normalizeH="0" baseline="0" noProof="0" dirty="0" smtClean="0">
                <a:ln>
                  <a:noFill/>
                </a:ln>
                <a:solidFill>
                  <a:schemeClr val="tx1"/>
                </a:solidFill>
                <a:effectLst/>
                <a:uLnTx/>
                <a:uFillTx/>
                <a:latin typeface="+mn-lt"/>
                <a:ea typeface="+mn-ea"/>
                <a:cs typeface="+mn-cs"/>
              </a:rPr>
              <a:t> </a:t>
            </a:r>
          </a:p>
          <a:p>
            <a:pPr marL="514350" marR="0" lvl="0" indent="-51435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17018335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3323</TotalTime>
  <Words>3326</Words>
  <Application>Microsoft Office PowerPoint</Application>
  <PresentationFormat>On-screen Show (4:3)</PresentationFormat>
  <Paragraphs>783</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Flow</vt:lpstr>
      <vt:lpstr>SMART GLOVE FOR Health monitoring </vt:lpstr>
      <vt:lpstr>Contents</vt:lpstr>
      <vt:lpstr>Motivation</vt:lpstr>
      <vt:lpstr>Introduction</vt:lpstr>
      <vt:lpstr>Slide 5</vt:lpstr>
      <vt:lpstr>Objectives</vt:lpstr>
      <vt:lpstr>Slide 7</vt:lpstr>
      <vt:lpstr>Slide 8</vt:lpstr>
      <vt:lpstr>Hardware Required</vt:lpstr>
      <vt:lpstr>Software Required</vt:lpstr>
      <vt:lpstr>Specifications</vt:lpstr>
      <vt:lpstr>Specifications - Contd</vt:lpstr>
      <vt:lpstr>Specifications - Contd</vt:lpstr>
      <vt:lpstr>Pin Diagrams </vt:lpstr>
      <vt:lpstr>Slide 15</vt:lpstr>
      <vt:lpstr>Slide 16</vt:lpstr>
      <vt:lpstr>Slide 17</vt:lpstr>
      <vt:lpstr>Slide 18</vt:lpstr>
      <vt:lpstr>Slide 19</vt:lpstr>
      <vt:lpstr>Block Diagram of the System</vt:lpstr>
      <vt:lpstr>System Design</vt:lpstr>
      <vt:lpstr>Programming  Logic</vt:lpstr>
      <vt:lpstr>Programming  Logic</vt:lpstr>
      <vt:lpstr>Programming  Logic Contd..</vt:lpstr>
      <vt:lpstr>Coding</vt:lpstr>
      <vt:lpstr>Coding</vt:lpstr>
      <vt:lpstr>Coding</vt:lpstr>
      <vt:lpstr>Coding</vt:lpstr>
      <vt:lpstr>Coding</vt:lpstr>
      <vt:lpstr>Coding</vt:lpstr>
      <vt:lpstr>Coding</vt:lpstr>
      <vt:lpstr>Coding</vt:lpstr>
      <vt:lpstr>Outputs &amp; Testing</vt:lpstr>
      <vt:lpstr>Uploading on ThingSpeak</vt:lpstr>
      <vt:lpstr>Result</vt:lpstr>
      <vt:lpstr>Progress during pandemic</vt:lpstr>
      <vt:lpstr>Conclusions</vt:lpstr>
      <vt:lpstr>References</vt:lpstr>
      <vt:lpstr>Research Paper</vt:lpstr>
      <vt:lpstr>Slide 40</vt:lpstr>
      <vt:lpstr>Work Plan</vt:lpstr>
      <vt:lpstr>Work Plan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Unit-3 : Microwave Tubes (Introductory Lecture)</dc:title>
  <dc:creator>LAPTOP</dc:creator>
  <cp:lastModifiedBy>Windows User</cp:lastModifiedBy>
  <cp:revision>218</cp:revision>
  <dcterms:created xsi:type="dcterms:W3CDTF">2020-03-24T13:28:43Z</dcterms:created>
  <dcterms:modified xsi:type="dcterms:W3CDTF">2020-12-12T12:47:21Z</dcterms:modified>
</cp:coreProperties>
</file>